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5F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6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1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6B3D-354F-423A-B8DD-D903F3C3BB5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9F80-2A5F-4836-B2F0-604D9B06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224136"/>
          </a:xfrm>
        </p:spPr>
        <p:txBody>
          <a:bodyPr>
            <a:normAutofit/>
          </a:bodyPr>
          <a:lstStyle/>
          <a:p>
            <a:r>
              <a:rPr lang="sr-Cyrl-BA" sz="4000" dirty="0" smtClean="0">
                <a:solidFill>
                  <a:srgbClr val="FF0000"/>
                </a:solidFill>
              </a:rPr>
              <a:t>Биологија за 7.разред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976664" cy="1752600"/>
          </a:xfrm>
        </p:spPr>
        <p:txBody>
          <a:bodyPr>
            <a:normAutofit/>
          </a:bodyPr>
          <a:lstStyle/>
          <a:p>
            <a:r>
              <a:rPr lang="sr-Cyrl-BA" sz="4000" dirty="0" smtClean="0"/>
              <a:t>Систем органа за варење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805336" cy="20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0000"/>
                </a:solidFill>
              </a:rPr>
              <a:t>ШТА ЧИНИ СИСТЕМ ОРГАНА ЗА ВАРЕЊЕ?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То су органи </a:t>
            </a:r>
            <a:r>
              <a:rPr lang="sr-Cyrl-BA" dirty="0" smtClean="0"/>
              <a:t>кроз које пролази </a:t>
            </a:r>
          </a:p>
          <a:p>
            <a:pPr marL="0" indent="0">
              <a:buNone/>
            </a:pPr>
            <a:r>
              <a:rPr lang="sr-Cyrl-BA" dirty="0" smtClean="0"/>
              <a:t>храна и који учествују у уситњавању </a:t>
            </a:r>
          </a:p>
          <a:p>
            <a:pPr marL="0" indent="0">
              <a:buNone/>
            </a:pPr>
            <a:r>
              <a:rPr lang="sr-Cyrl-BA" dirty="0"/>
              <a:t>и</a:t>
            </a:r>
            <a:r>
              <a:rPr lang="sr-Cyrl-BA" dirty="0" smtClean="0"/>
              <a:t> варењу хране.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Систем органа за варење чине:</a:t>
            </a:r>
          </a:p>
          <a:p>
            <a:pPr marL="0" indent="0">
              <a:buNone/>
            </a:pPr>
            <a:r>
              <a:rPr lang="sr-Cyrl-BA" dirty="0" smtClean="0">
                <a:solidFill>
                  <a:srgbClr val="00B050"/>
                </a:solidFill>
              </a:rPr>
              <a:t>Усна дупља,</a:t>
            </a:r>
            <a:r>
              <a:rPr lang="sr-Cyrl-BA" dirty="0" smtClean="0">
                <a:solidFill>
                  <a:srgbClr val="00B0F0"/>
                </a:solidFill>
              </a:rPr>
              <a:t>ждрело,</a:t>
            </a:r>
            <a:r>
              <a:rPr lang="sr-Cyrl-BA" dirty="0" smtClean="0">
                <a:solidFill>
                  <a:srgbClr val="FF0000"/>
                </a:solidFill>
              </a:rPr>
              <a:t>једњак,</a:t>
            </a:r>
            <a:r>
              <a:rPr lang="sr-Cyrl-BA" dirty="0" smtClean="0">
                <a:solidFill>
                  <a:srgbClr val="7030A0"/>
                </a:solidFill>
              </a:rPr>
              <a:t>желудац,</a:t>
            </a:r>
          </a:p>
          <a:p>
            <a:pPr marL="0" indent="0">
              <a:buNone/>
            </a:pPr>
            <a:r>
              <a:rPr lang="sr-Cyrl-BA" dirty="0" smtClean="0">
                <a:solidFill>
                  <a:srgbClr val="0070C0"/>
                </a:solidFill>
              </a:rPr>
              <a:t>танко црево,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дебело црево</a:t>
            </a:r>
            <a:r>
              <a:rPr lang="sr-Cyrl-BA" dirty="0" smtClean="0"/>
              <a:t> и </a:t>
            </a:r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</a:rPr>
              <a:t>анални отвор.</a:t>
            </a:r>
          </a:p>
          <a:p>
            <a:pPr marL="0" indent="0">
              <a:buNone/>
            </a:pPr>
            <a:endParaRPr lang="sr-Cyrl-BA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</a:rPr>
              <a:t>У варењу хране </a:t>
            </a:r>
            <a:r>
              <a:rPr lang="sr-Cyrl-BA" dirty="0" smtClean="0"/>
              <a:t> помажу жлезде:</a:t>
            </a:r>
          </a:p>
          <a:p>
            <a:pPr marL="0" indent="0">
              <a:buNone/>
            </a:pPr>
            <a:r>
              <a:rPr lang="sr-Cyrl-BA" dirty="0" smtClean="0"/>
              <a:t>Пљувачне жлезде,јетра и гуштерача.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50" y="1484785"/>
            <a:ext cx="17907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36"/>
            <a:ext cx="9396536" cy="69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Како се храна вари?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BA" dirty="0" smtClean="0"/>
              <a:t>Да би човек живео и растао,потребно је да се </a:t>
            </a:r>
            <a:r>
              <a:rPr lang="sr-Cyrl-BA" dirty="0" smtClean="0">
                <a:solidFill>
                  <a:srgbClr val="FF0000"/>
                </a:solidFill>
              </a:rPr>
              <a:t>храни. </a:t>
            </a:r>
          </a:p>
          <a:p>
            <a:pPr marL="0" indent="0">
              <a:buNone/>
            </a:pPr>
            <a:endParaRPr lang="sr-Cyrl-BA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BA" dirty="0" smtClean="0"/>
              <a:t>Храна се </a:t>
            </a:r>
            <a:r>
              <a:rPr lang="sr-Cyrl-BA" dirty="0" smtClean="0">
                <a:solidFill>
                  <a:srgbClr val="C00000"/>
                </a:solidFill>
              </a:rPr>
              <a:t>уноси у усну дупљу</a:t>
            </a:r>
            <a:r>
              <a:rPr lang="sr-Cyrl-BA" dirty="0" smtClean="0">
                <a:solidFill>
                  <a:schemeClr val="accent6"/>
                </a:solidFill>
              </a:rPr>
              <a:t>,зубима</a:t>
            </a:r>
            <a:r>
              <a:rPr lang="sr-Cyrl-BA" dirty="0" smtClean="0"/>
              <a:t> се уситњава,пролази кроз </a:t>
            </a:r>
            <a:r>
              <a:rPr lang="sr-Cyrl-BA" dirty="0" smtClean="0">
                <a:solidFill>
                  <a:srgbClr val="92D050"/>
                </a:solidFill>
              </a:rPr>
              <a:t>ждрело</a:t>
            </a:r>
            <a:r>
              <a:rPr lang="sr-Cyrl-BA" dirty="0" smtClean="0"/>
              <a:t> које омогућава гутање хране и пролази кроз </a:t>
            </a:r>
            <a:r>
              <a:rPr lang="sr-Cyrl-BA" dirty="0" smtClean="0">
                <a:solidFill>
                  <a:srgbClr val="00B0F0"/>
                </a:solidFill>
              </a:rPr>
              <a:t>једњак.</a:t>
            </a:r>
            <a:r>
              <a:rPr lang="sr-Cyrl-BA" dirty="0" smtClean="0"/>
              <a:t> Храна приликом проласка кроз систем за варење мора да претрпи низ промена. Тај процес се назива </a:t>
            </a:r>
            <a:r>
              <a:rPr lang="sr-Cyrl-BA" dirty="0" smtClean="0">
                <a:solidFill>
                  <a:srgbClr val="FF0000"/>
                </a:solidFill>
              </a:rPr>
              <a:t>варење. </a:t>
            </a:r>
          </a:p>
          <a:p>
            <a:pPr marL="0" indent="0">
              <a:buNone/>
            </a:pPr>
            <a:endParaRPr lang="sr-Cyrl-BA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BA" dirty="0" smtClean="0">
                <a:solidFill>
                  <a:srgbClr val="FF0000"/>
                </a:solidFill>
              </a:rPr>
              <a:t> </a:t>
            </a:r>
            <a:r>
              <a:rPr lang="sr-Cyrl-BA" dirty="0" smtClean="0"/>
              <a:t>У </a:t>
            </a:r>
            <a:r>
              <a:rPr lang="sr-Cyrl-BA" dirty="0" smtClean="0">
                <a:solidFill>
                  <a:srgbClr val="7030A0"/>
                </a:solidFill>
              </a:rPr>
              <a:t>желуцу</a:t>
            </a:r>
            <a:r>
              <a:rPr lang="sr-Cyrl-BA" dirty="0" smtClean="0"/>
              <a:t> храна се разлаже. Тако сварена храна одлази у </a:t>
            </a:r>
            <a:r>
              <a:rPr lang="sr-Cyrl-BA" dirty="0" smtClean="0">
                <a:solidFill>
                  <a:srgbClr val="FF33CC"/>
                </a:solidFill>
              </a:rPr>
              <a:t>танко црево </a:t>
            </a:r>
            <a:r>
              <a:rPr lang="sr-Cyrl-BA" dirty="0" smtClean="0"/>
              <a:t>где се наставља разлагање хране до најједноставнијих делова ( кашасте масе).</a:t>
            </a:r>
          </a:p>
          <a:p>
            <a:pPr marL="0" indent="0">
              <a:buNone/>
            </a:pPr>
            <a:r>
              <a:rPr lang="sr-Cyrl-BA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BA" dirty="0" smtClean="0">
                <a:solidFill>
                  <a:srgbClr val="4E45F9"/>
                </a:solidFill>
              </a:rPr>
              <a:t>Дебело црево </a:t>
            </a:r>
            <a:r>
              <a:rPr lang="sr-Cyrl-BA" dirty="0" smtClean="0"/>
              <a:t>прихвата преостали несварени садржај хране. Несварене и штетне супстанце избацују се кроз анални отвор.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Обољења органа за </a:t>
            </a:r>
            <a:r>
              <a:rPr lang="sr-Cyrl-BA" sz="3600" dirty="0" smtClean="0">
                <a:solidFill>
                  <a:srgbClr val="FF0000"/>
                </a:solidFill>
              </a:rPr>
              <a:t>варење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17805" y="1052735"/>
            <a:ext cx="2520279" cy="170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3200" dirty="0" smtClean="0">
                <a:solidFill>
                  <a:srgbClr val="002060"/>
                </a:solidFill>
              </a:rPr>
              <a:t>Рак дебелог црева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8237" y="3638117"/>
            <a:ext cx="2004181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rgbClr val="002060"/>
                </a:solidFill>
              </a:rPr>
              <a:t>Тровање</a:t>
            </a:r>
            <a:r>
              <a:rPr lang="sr-Cyrl-BA" dirty="0" smtClean="0"/>
              <a:t> </a:t>
            </a:r>
            <a:r>
              <a:rPr lang="sr-Cyrl-BA" sz="2800" dirty="0" smtClean="0">
                <a:solidFill>
                  <a:srgbClr val="002060"/>
                </a:solidFill>
              </a:rPr>
              <a:t>храном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4705" y="3717032"/>
            <a:ext cx="1909448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200" dirty="0" smtClean="0">
                <a:solidFill>
                  <a:srgbClr val="002060"/>
                </a:solidFill>
              </a:rPr>
              <a:t>Заразна жутица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7704" y="5458605"/>
            <a:ext cx="266429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solidFill>
                  <a:srgbClr val="002060"/>
                </a:solidFill>
              </a:rPr>
              <a:t>Паразитска цревна</a:t>
            </a:r>
            <a:r>
              <a:rPr lang="sr-Cyrl-BA" sz="2400" dirty="0" smtClean="0"/>
              <a:t> </a:t>
            </a:r>
            <a:r>
              <a:rPr lang="sr-Cyrl-BA" sz="2400" dirty="0" smtClean="0">
                <a:solidFill>
                  <a:srgbClr val="002060"/>
                </a:solidFill>
              </a:rPr>
              <a:t>обољења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0152" y="3673225"/>
            <a:ext cx="185271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rgbClr val="002060"/>
                </a:solidFill>
              </a:rPr>
              <a:t>Гастритис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69429" y="5460307"/>
            <a:ext cx="2668655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200" dirty="0" smtClean="0">
                <a:solidFill>
                  <a:srgbClr val="002060"/>
                </a:solidFill>
              </a:rPr>
              <a:t>Дизентерија</a:t>
            </a:r>
            <a:r>
              <a:rPr lang="sr-Cyrl-BA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58237" y="1052736"/>
            <a:ext cx="3091222" cy="170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rgbClr val="002060"/>
                </a:solidFill>
              </a:rPr>
              <a:t>Чир на желуцу и дванаестопалчном цреву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58" y="1036651"/>
            <a:ext cx="1701559" cy="16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4226"/>
            <a:ext cx="1645163" cy="21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92" y="5458604"/>
            <a:ext cx="2215238" cy="13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60" y="3377457"/>
            <a:ext cx="1611779" cy="15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203"/>
            <a:ext cx="1907704" cy="1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77458"/>
            <a:ext cx="1753683" cy="151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0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Важна је правилна исхрана и одржавање хигијене ( усне дупље)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26517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74" y="1916831"/>
            <a:ext cx="3878826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9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sr-Cyrl-BA" sz="4000" dirty="0" smtClean="0"/>
              <a:t>За домаћи: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2400" dirty="0" smtClean="0"/>
              <a:t>Лекцију препиши и проучи је - користи и  уџбеник на страни 111.112.113</a:t>
            </a:r>
            <a:r>
              <a:rPr lang="sr-Cyrl-BA" sz="2400" dirty="0" smtClean="0"/>
              <a:t>.</a:t>
            </a:r>
            <a:r>
              <a:rPr lang="en-US" sz="2400" smtClean="0"/>
              <a:t> I 114.</a:t>
            </a:r>
            <a:endParaRPr lang="sr-Cyrl-BA" sz="2400" dirty="0" smtClean="0"/>
          </a:p>
          <a:p>
            <a:r>
              <a:rPr lang="sr-Cyrl-BA" sz="2400" dirty="0" smtClean="0"/>
              <a:t>Нацртај и напиши ако можеш пирамиду исхране ( уџбеник стр.119.)</a:t>
            </a:r>
          </a:p>
          <a:p>
            <a:r>
              <a:rPr lang="sr-Cyrl-BA" sz="2400" dirty="0" smtClean="0"/>
              <a:t>Размисли да ли довољно водиш рачуна о личној хигијени?</a:t>
            </a:r>
          </a:p>
          <a:p>
            <a:endParaRPr lang="sr-Cyrl-BA" sz="2400" dirty="0"/>
          </a:p>
          <a:p>
            <a:endParaRPr lang="sr-Cyrl-BA" sz="2400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229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Биологија за 7.разред</vt:lpstr>
      <vt:lpstr>ШТА ЧИНИ СИСТЕМ ОРГАНА ЗА ВАРЕЊЕ?</vt:lpstr>
      <vt:lpstr>PowerPoint Presentation</vt:lpstr>
      <vt:lpstr>Како се храна вари?</vt:lpstr>
      <vt:lpstr>Обољења органа за варење</vt:lpstr>
      <vt:lpstr>Важна је правилна исхрана и одржавање хигијене ( усне дупље)</vt:lpstr>
      <vt:lpstr>За домаћи: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Биологија за 7.разред</dc:title>
  <dc:creator>Desanka</dc:creator>
  <cp:lastModifiedBy>Desanka</cp:lastModifiedBy>
  <cp:revision>16</cp:revision>
  <dcterms:created xsi:type="dcterms:W3CDTF">2020-03-22T14:52:53Z</dcterms:created>
  <dcterms:modified xsi:type="dcterms:W3CDTF">2020-03-24T16:45:33Z</dcterms:modified>
</cp:coreProperties>
</file>