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0" r:id="rId5"/>
    <p:sldId id="259" r:id="rId6"/>
    <p:sldId id="262" r:id="rId7"/>
    <p:sldId id="263" r:id="rId8"/>
    <p:sldId id="265" r:id="rId9"/>
    <p:sldId id="266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2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1E3E-D03B-4AAF-BDEF-57AC90EFA19C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9E51-B3CC-4FF6-868F-24653CCFA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45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1E3E-D03B-4AAF-BDEF-57AC90EFA19C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9E51-B3CC-4FF6-868F-24653CCFA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173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1E3E-D03B-4AAF-BDEF-57AC90EFA19C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9E51-B3CC-4FF6-868F-24653CCFA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819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1E3E-D03B-4AAF-BDEF-57AC90EFA19C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9E51-B3CC-4FF6-868F-24653CCFA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583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1E3E-D03B-4AAF-BDEF-57AC90EFA19C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9E51-B3CC-4FF6-868F-24653CCFA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769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1E3E-D03B-4AAF-BDEF-57AC90EFA19C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9E51-B3CC-4FF6-868F-24653CCFA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021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1E3E-D03B-4AAF-BDEF-57AC90EFA19C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9E51-B3CC-4FF6-868F-24653CCFA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02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1E3E-D03B-4AAF-BDEF-57AC90EFA19C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9E51-B3CC-4FF6-868F-24653CCFA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914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1E3E-D03B-4AAF-BDEF-57AC90EFA19C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9E51-B3CC-4FF6-868F-24653CCFA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258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1E3E-D03B-4AAF-BDEF-57AC90EFA19C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9E51-B3CC-4FF6-868F-24653CCFA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909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1E3E-D03B-4AAF-BDEF-57AC90EFA19C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9E51-B3CC-4FF6-868F-24653CCFA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990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E1E3E-D03B-4AAF-BDEF-57AC90EFA19C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59E51-B3CC-4FF6-868F-24653CCFA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021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BA" dirty="0" smtClean="0">
                <a:solidFill>
                  <a:srgbClr val="FF0000"/>
                </a:solidFill>
              </a:rPr>
              <a:t>Биологија за 7.разред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4856584" cy="1752600"/>
          </a:xfrm>
        </p:spPr>
        <p:txBody>
          <a:bodyPr/>
          <a:lstStyle/>
          <a:p>
            <a:r>
              <a:rPr lang="sr-Cyrl-BA" sz="4000" b="1" dirty="0" smtClean="0"/>
              <a:t>Систем органа за дисање човека</a:t>
            </a:r>
            <a:endParaRPr lang="en-US" sz="4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717032"/>
            <a:ext cx="3161104" cy="2552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199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2060848"/>
            <a:ext cx="6400800" cy="3168352"/>
          </a:xfrm>
        </p:spPr>
        <p:txBody>
          <a:bodyPr>
            <a:normAutofit/>
          </a:bodyPr>
          <a:lstStyle/>
          <a:p>
            <a:r>
              <a:rPr lang="sr-Cyrl-BA" sz="2400" dirty="0" smtClean="0"/>
              <a:t>-Напиши лекцију у своју свеску</a:t>
            </a:r>
          </a:p>
          <a:p>
            <a:r>
              <a:rPr lang="sr-Cyrl-BA" sz="2400" dirty="0" smtClean="0"/>
              <a:t>-Нацртај систем органа за дисање човека и обележи делове органа (можеш да користиш уџбеник на стр.123,124,125)</a:t>
            </a:r>
          </a:p>
          <a:p>
            <a:pPr marL="342900" indent="-342900">
              <a:buFontTx/>
              <a:buChar char="-"/>
            </a:pPr>
            <a:r>
              <a:rPr lang="sr-Cyrl-BA" sz="2400" dirty="0" smtClean="0"/>
              <a:t>Шта удишемо у току дисања?</a:t>
            </a:r>
          </a:p>
          <a:p>
            <a:r>
              <a:rPr lang="sr-Cyrl-BA" sz="2400" dirty="0" smtClean="0"/>
              <a:t>К _ _ _ _ _ _ _К</a:t>
            </a:r>
          </a:p>
          <a:p>
            <a:pPr marL="342900" indent="-342900">
              <a:buFontTx/>
              <a:buChar char="-"/>
            </a:pPr>
            <a:endParaRPr lang="sr-Cyrl-BA" sz="2400" dirty="0" smtClean="0"/>
          </a:p>
          <a:p>
            <a:endParaRPr lang="sr-Cyrl-BA" sz="2400" dirty="0" smtClean="0"/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46" y="404664"/>
            <a:ext cx="7126287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129678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722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sz="3600" dirty="0" smtClean="0">
                <a:solidFill>
                  <a:srgbClr val="FF0000"/>
                </a:solidFill>
              </a:rPr>
              <a:t>Шта је дисање?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BA" sz="2400" dirty="0" smtClean="0">
                <a:solidFill>
                  <a:srgbClr val="FF0000"/>
                </a:solidFill>
              </a:rPr>
              <a:t>Дисање је</a:t>
            </a:r>
            <a:r>
              <a:rPr lang="sr-Cyrl-BA" sz="2400" dirty="0" smtClean="0"/>
              <a:t> процес размене гасова. Важан животни процес.</a:t>
            </a:r>
          </a:p>
          <a:p>
            <a:pPr marL="0" indent="0">
              <a:buNone/>
            </a:pPr>
            <a:r>
              <a:rPr lang="sr-Cyrl-BA" sz="2400" dirty="0" smtClean="0"/>
              <a:t>У току дисања удише се </a:t>
            </a:r>
            <a:r>
              <a:rPr lang="sr-Cyrl-BA" sz="2400" b="1" dirty="0" smtClean="0"/>
              <a:t>кисеоник,</a:t>
            </a:r>
          </a:p>
          <a:p>
            <a:pPr marL="0" indent="0">
              <a:buNone/>
            </a:pPr>
            <a:r>
              <a:rPr lang="sr-Cyrl-BA" sz="2400" dirty="0" smtClean="0"/>
              <a:t>а идише </a:t>
            </a:r>
            <a:r>
              <a:rPr lang="sr-Cyrl-BA" sz="2400" b="1" dirty="0" smtClean="0"/>
              <a:t>угљен-диоксид</a:t>
            </a:r>
            <a:r>
              <a:rPr lang="sr-Cyrl-BA" sz="2400" dirty="0" smtClean="0"/>
              <a:t>.</a:t>
            </a:r>
          </a:p>
          <a:p>
            <a:r>
              <a:rPr lang="sr-Cyrl-BA" sz="2400" dirty="0" smtClean="0"/>
              <a:t>Систем органа за дисање чине:</a:t>
            </a:r>
          </a:p>
          <a:p>
            <a:pPr marL="0" indent="0">
              <a:buNone/>
            </a:pPr>
            <a:r>
              <a:rPr lang="sr-Cyrl-BA" sz="2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Нос</a:t>
            </a:r>
            <a:r>
              <a:rPr lang="sr-Cyrl-BA" sz="2400" dirty="0" smtClean="0">
                <a:solidFill>
                  <a:srgbClr val="00B0F0"/>
                </a:solidFill>
              </a:rPr>
              <a:t>,</a:t>
            </a:r>
            <a:r>
              <a:rPr lang="sr-Cyrl-BA" sz="2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ждрело,гркљан,душник</a:t>
            </a:r>
            <a:r>
              <a:rPr lang="sr-Cyrl-BA" sz="2400" dirty="0">
                <a:solidFill>
                  <a:srgbClr val="00B0F0"/>
                </a:solidFill>
              </a:rPr>
              <a:t>,</a:t>
            </a:r>
            <a:endParaRPr lang="sr-Cyrl-BA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r-Cyrl-BA" sz="2400" dirty="0" smtClean="0">
                <a:solidFill>
                  <a:srgbClr val="92D050"/>
                </a:solidFill>
              </a:rPr>
              <a:t>душнице ( бронхије)</a:t>
            </a:r>
            <a:r>
              <a:rPr lang="sr-Cyrl-BA" sz="2400" dirty="0" smtClean="0">
                <a:solidFill>
                  <a:srgbClr val="FF0000"/>
                </a:solidFill>
              </a:rPr>
              <a:t> и плућа</a:t>
            </a:r>
            <a:r>
              <a:rPr lang="sr-Cyrl-BA" sz="2400" dirty="0" smtClean="0"/>
              <a:t>.</a:t>
            </a:r>
          </a:p>
          <a:p>
            <a:pPr marL="0" indent="0">
              <a:buNone/>
            </a:pPr>
            <a:endParaRPr lang="sr-Cyrl-BA" sz="2400" dirty="0" smtClean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169" y="2132856"/>
            <a:ext cx="3571875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840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528" cy="6931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429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340768"/>
            <a:ext cx="5004048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10944" cy="562074"/>
          </a:xfrm>
        </p:spPr>
        <p:txBody>
          <a:bodyPr>
            <a:normAutofit fontScale="90000"/>
          </a:bodyPr>
          <a:lstStyle/>
          <a:p>
            <a:r>
              <a:rPr lang="sr-Cyrl-BA" dirty="0" smtClean="0">
                <a:solidFill>
                  <a:srgbClr val="FF0000"/>
                </a:solidFill>
              </a:rPr>
              <a:t>Покрети дисања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3456384" cy="4641379"/>
          </a:xfrm>
        </p:spPr>
        <p:txBody>
          <a:bodyPr>
            <a:normAutofit fontScale="92500" lnSpcReduction="10000"/>
          </a:bodyPr>
          <a:lstStyle/>
          <a:p>
            <a:r>
              <a:rPr lang="sr-Cyrl-BA" sz="2600" dirty="0" smtClean="0">
                <a:solidFill>
                  <a:srgbClr val="00B0F0"/>
                </a:solidFill>
              </a:rPr>
              <a:t>Удисај-</a:t>
            </a:r>
            <a:r>
              <a:rPr lang="sr-Cyrl-BA" sz="2600" dirty="0" smtClean="0"/>
              <a:t>грчење и спуштање дијафрагме</a:t>
            </a:r>
          </a:p>
          <a:p>
            <a:r>
              <a:rPr lang="sr-Cyrl-BA" sz="2600" dirty="0" smtClean="0"/>
              <a:t>Грчење међуребарних мишића</a:t>
            </a:r>
          </a:p>
          <a:p>
            <a:r>
              <a:rPr lang="sr-Cyrl-BA" sz="2600" dirty="0" smtClean="0">
                <a:solidFill>
                  <a:srgbClr val="00B0F0"/>
                </a:solidFill>
              </a:rPr>
              <a:t>Издисај-</a:t>
            </a:r>
            <a:r>
              <a:rPr lang="sr-Cyrl-BA" sz="2600" dirty="0" smtClean="0"/>
              <a:t> опуштање дијафрагме и међуребарних мишића.</a:t>
            </a:r>
          </a:p>
          <a:p>
            <a:endParaRPr lang="sr-Cyrl-BA" sz="2400" dirty="0"/>
          </a:p>
          <a:p>
            <a:r>
              <a:rPr lang="sr-Cyrl-BA" dirty="0">
                <a:solidFill>
                  <a:srgbClr val="00B0F0"/>
                </a:solidFill>
              </a:rPr>
              <a:t>Пробај да удахнеш и издахнеш ваздух!</a:t>
            </a:r>
            <a:endParaRPr lang="sr-Cyrl-BA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2913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4546848" cy="1143000"/>
          </a:xfrm>
        </p:spPr>
        <p:txBody>
          <a:bodyPr>
            <a:normAutofit/>
          </a:bodyPr>
          <a:lstStyle/>
          <a:p>
            <a:r>
              <a:rPr lang="sr-Cyrl-BA" sz="3600" dirty="0" smtClean="0">
                <a:solidFill>
                  <a:srgbClr val="00B0F0"/>
                </a:solidFill>
              </a:rPr>
              <a:t> </a:t>
            </a: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7"/>
            <a:ext cx="8229600" cy="6276925"/>
          </a:xfrm>
        </p:spPr>
        <p:txBody>
          <a:bodyPr/>
          <a:lstStyle/>
          <a:p>
            <a:r>
              <a:rPr lang="sr-Cyrl-B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Плућа</a:t>
            </a:r>
            <a:r>
              <a:rPr lang="sr-Cyrl-BA" dirty="0" smtClean="0"/>
              <a:t> су најважнији орган за процес дисања. Смештена су у грудном кошу и састоје се од два плућна крила.</a:t>
            </a:r>
          </a:p>
          <a:p>
            <a:r>
              <a:rPr lang="sr-Cyrl-BA" dirty="0" smtClean="0"/>
              <a:t>Приликом удисаја,плућа се шире.</a:t>
            </a:r>
          </a:p>
          <a:p>
            <a:r>
              <a:rPr lang="sr-Cyrl-BA" dirty="0" smtClean="0"/>
              <a:t>Ваздух богат кисеоником улази у плућа.</a:t>
            </a:r>
          </a:p>
          <a:p>
            <a:r>
              <a:rPr lang="sr-Cyrl-BA" dirty="0" smtClean="0"/>
              <a:t>Приликом издисаја плућа се скупљају.</a:t>
            </a:r>
          </a:p>
          <a:p>
            <a:r>
              <a:rPr lang="sr-Cyrl-BA" dirty="0" smtClean="0"/>
              <a:t>Избацује се ваздух богат угљен-диоксидом.</a:t>
            </a:r>
          </a:p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293096"/>
            <a:ext cx="1714500" cy="2244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1914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26768" cy="1143000"/>
          </a:xfrm>
        </p:spPr>
        <p:txBody>
          <a:bodyPr>
            <a:normAutofit fontScale="90000"/>
          </a:bodyPr>
          <a:lstStyle/>
          <a:p>
            <a:r>
              <a:rPr lang="sr-Cyrl-BA" dirty="0" smtClean="0">
                <a:solidFill>
                  <a:srgbClr val="FF0000"/>
                </a:solidFill>
              </a:rPr>
              <a:t>Шта је штетно за плућа?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B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Пушење цигарета </a:t>
            </a:r>
            <a:r>
              <a:rPr lang="sr-Cyrl-BA" dirty="0" smtClean="0"/>
              <a:t>је штетно по здравље човека.</a:t>
            </a:r>
          </a:p>
          <a:p>
            <a:r>
              <a:rPr lang="sr-Cyrl-BA" dirty="0" smtClean="0"/>
              <a:t>Цигарете садрже велики број </a:t>
            </a:r>
            <a:r>
              <a:rPr lang="sr-Cyrl-BA" dirty="0" smtClean="0">
                <a:solidFill>
                  <a:srgbClr val="00B050"/>
                </a:solidFill>
              </a:rPr>
              <a:t>отрова.</a:t>
            </a:r>
          </a:p>
          <a:p>
            <a:r>
              <a:rPr lang="sr-Cyrl-BA" dirty="0" smtClean="0"/>
              <a:t>Пушење није штетно само за пушаче,већ и за непушаче који бораве у просторијама у којима се пуши.</a:t>
            </a:r>
          </a:p>
          <a:p>
            <a:r>
              <a:rPr lang="sr-Cyrl-BA" dirty="0" smtClean="0"/>
              <a:t>Пушење цигарета </a:t>
            </a:r>
            <a:r>
              <a:rPr lang="sr-Cyrl-BA" dirty="0" smtClean="0">
                <a:solidFill>
                  <a:srgbClr val="00B050"/>
                </a:solidFill>
              </a:rPr>
              <a:t>изазива зависност </a:t>
            </a:r>
            <a:r>
              <a:rPr lang="sr-Cyrl-BA" dirty="0" smtClean="0"/>
              <a:t>и многе </a:t>
            </a:r>
            <a:r>
              <a:rPr lang="sr-Cyrl-BA" dirty="0" smtClean="0">
                <a:solidFill>
                  <a:srgbClr val="00B050"/>
                </a:solidFill>
              </a:rPr>
              <a:t>тешке болести.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8640"/>
            <a:ext cx="3810000" cy="1517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960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634082"/>
          </a:xfrm>
        </p:spPr>
        <p:txBody>
          <a:bodyPr>
            <a:normAutofit fontScale="90000"/>
          </a:bodyPr>
          <a:lstStyle/>
          <a:p>
            <a:r>
              <a:rPr lang="sr-Cyrl-BA" dirty="0" smtClean="0">
                <a:solidFill>
                  <a:srgbClr val="FF0000"/>
                </a:solidFill>
              </a:rPr>
              <a:t>Обољења органа за дисање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8"/>
          </a:xfrm>
        </p:spPr>
        <p:txBody>
          <a:bodyPr>
            <a:normAutofit/>
          </a:bodyPr>
          <a:lstStyle/>
          <a:p>
            <a:r>
              <a:rPr lang="sr-Cyrl-BA" sz="2800" dirty="0" smtClean="0">
                <a:solidFill>
                  <a:srgbClr val="FF0000"/>
                </a:solidFill>
              </a:rPr>
              <a:t>Грип</a:t>
            </a:r>
            <a:r>
              <a:rPr lang="sr-Cyrl-BA" sz="2800" dirty="0" smtClean="0"/>
              <a:t> -кијавица,кашаљ,црвенило грла...</a:t>
            </a:r>
          </a:p>
          <a:p>
            <a:r>
              <a:rPr lang="sr-Cyrl-BA" sz="2800" dirty="0" smtClean="0">
                <a:solidFill>
                  <a:srgbClr val="92D050"/>
                </a:solidFill>
              </a:rPr>
              <a:t>Вирус</a:t>
            </a:r>
            <a:r>
              <a:rPr lang="sr-Cyrl-BA" sz="2800" dirty="0" smtClean="0"/>
              <a:t>-сличне симптоме као </a:t>
            </a:r>
          </a:p>
          <a:p>
            <a:pPr marL="0" indent="0">
              <a:buNone/>
            </a:pPr>
            <a:r>
              <a:rPr lang="sr-Cyrl-BA" sz="2800" dirty="0" smtClean="0"/>
              <a:t>код грипа,али са тежим последицама </a:t>
            </a:r>
          </a:p>
          <a:p>
            <a:pPr marL="0" indent="0">
              <a:buNone/>
            </a:pPr>
            <a:r>
              <a:rPr lang="sr-Cyrl-BA" sz="2800" dirty="0" smtClean="0"/>
              <a:t>(корона вирус).</a:t>
            </a:r>
          </a:p>
          <a:p>
            <a:r>
              <a:rPr lang="sr-Cyrl-BA" sz="2800" dirty="0" smtClean="0">
                <a:solidFill>
                  <a:srgbClr val="7030A0"/>
                </a:solidFill>
              </a:rPr>
              <a:t>Ангина</a:t>
            </a:r>
            <a:r>
              <a:rPr lang="sr-Cyrl-BA" sz="2800" dirty="0" smtClean="0"/>
              <a:t>-узрочник је бактерија. </a:t>
            </a:r>
          </a:p>
          <a:p>
            <a:pPr marL="0" indent="0">
              <a:buNone/>
            </a:pPr>
            <a:r>
              <a:rPr lang="sr-Cyrl-BA" sz="2800" dirty="0" smtClean="0"/>
              <a:t>Особа има упаљено грло и повишену темературу.</a:t>
            </a:r>
          </a:p>
          <a:p>
            <a:r>
              <a:rPr lang="sr-Cyrl-BA" sz="2800" dirty="0" smtClean="0">
                <a:solidFill>
                  <a:srgbClr val="00B0F0"/>
                </a:solidFill>
              </a:rPr>
              <a:t>Бронхитис</a:t>
            </a:r>
            <a:r>
              <a:rPr lang="sr-Cyrl-BA" sz="2800" dirty="0" smtClean="0"/>
              <a:t>-упала душника.</a:t>
            </a:r>
          </a:p>
          <a:p>
            <a:pPr marL="0" indent="0">
              <a:buNone/>
            </a:pPr>
            <a:r>
              <a:rPr lang="sr-Cyrl-BA" sz="2800" dirty="0" smtClean="0"/>
              <a:t> Болесник има повишену температуру и кашаљ.</a:t>
            </a:r>
          </a:p>
          <a:p>
            <a:r>
              <a:rPr lang="sr-Cyrl-BA" sz="2800" dirty="0" smtClean="0">
                <a:solidFill>
                  <a:schemeClr val="accent6">
                    <a:lumMod val="75000"/>
                  </a:schemeClr>
                </a:solidFill>
              </a:rPr>
              <a:t>Туберколоза</a:t>
            </a:r>
            <a:r>
              <a:rPr lang="sr-Cyrl-BA" sz="2800" dirty="0" smtClean="0"/>
              <a:t>-изазива бактерија и болесник кашље,брзо се замара,има бол у грудима,температуру.</a:t>
            </a:r>
            <a:endParaRPr lang="en-US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743470"/>
            <a:ext cx="2463818" cy="154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856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8208912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471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8712968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31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259</Words>
  <Application>Microsoft Office PowerPoint</Application>
  <PresentationFormat>On-screen Show (4:3)</PresentationFormat>
  <Paragraphs>41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Биологија за 7.разред</vt:lpstr>
      <vt:lpstr>Шта је дисање?</vt:lpstr>
      <vt:lpstr>PowerPoint Presentation</vt:lpstr>
      <vt:lpstr>Покрети дисања</vt:lpstr>
      <vt:lpstr> </vt:lpstr>
      <vt:lpstr>Шта је штетно за плућа?</vt:lpstr>
      <vt:lpstr>Обољења органа за дисање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Биологија за 7.разред</dc:title>
  <dc:creator>Desanka</dc:creator>
  <cp:lastModifiedBy>Desanka</cp:lastModifiedBy>
  <cp:revision>14</cp:revision>
  <dcterms:created xsi:type="dcterms:W3CDTF">2020-03-22T11:59:29Z</dcterms:created>
  <dcterms:modified xsi:type="dcterms:W3CDTF">2020-03-22T17:42:40Z</dcterms:modified>
</cp:coreProperties>
</file>