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33400"/>
            <a:ext cx="8043672" cy="966774"/>
          </a:xfrm>
        </p:spPr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chemeClr val="accent1">
                    <a:lumMod val="75000"/>
                  </a:schemeClr>
                </a:solidFill>
              </a:rPr>
              <a:t>ИНДУСТРИЈСКЕ БИЉКЕ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57298"/>
            <a:ext cx="7772400" cy="478634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C:\Users\Anita\Desktop\biljke-na-njivi-5-6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85818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51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Биљке чији се делови прерађују у фабрикама називају се ИНДУСТРИЈСКЕ БИЉКЕ.</a:t>
            </a:r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Оне се гаје на њивама.</a:t>
            </a:r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Од њих човек добија уље, брашно, шећер.</a:t>
            </a:r>
            <a:endParaRPr lang="sr-Cyrl-RS" dirty="0" smtClean="0">
              <a:latin typeface="Calibri" pitchFamily="34" charset="0"/>
            </a:endParaRPr>
          </a:p>
          <a:p>
            <a:endParaRPr lang="sr-Cyrl-R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 </a:t>
            </a:r>
            <a:r>
              <a:rPr lang="sr-Cyrl-RS" dirty="0" smtClean="0"/>
              <a:t>         </a:t>
            </a:r>
            <a:r>
              <a:rPr lang="sr-Cyrl-RS" dirty="0" smtClean="0"/>
              <a:t>Индустријске биљке</a:t>
            </a:r>
            <a:br>
              <a:rPr lang="sr-Cyrl-RS" dirty="0" smtClean="0"/>
            </a:br>
            <a:r>
              <a:rPr lang="sr-Cyrl-RS" dirty="0" smtClean="0"/>
              <a:t>                  </a:t>
            </a:r>
            <a:r>
              <a:rPr lang="sr-Cyrl-RS" sz="1800" dirty="0" smtClean="0"/>
              <a:t>( ПРЕПИШИ У СВЕСЦИ)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sr-Cyrl-RS" sz="2000" dirty="0" smtClean="0"/>
              <a:t> </a:t>
            </a:r>
            <a:r>
              <a:rPr lang="sr-Cyrl-RS" sz="3600" dirty="0" smtClean="0"/>
              <a:t>У  ИНДУСТРИЈСКЕ  </a:t>
            </a:r>
            <a:r>
              <a:rPr lang="sr-Cyrl-RS" sz="3600" dirty="0" smtClean="0"/>
              <a:t>БИЉКЕ</a:t>
            </a:r>
            <a:r>
              <a:rPr lang="sr-Cyrl-RS" sz="3600" dirty="0" smtClean="0"/>
              <a:t>  СПАДАЈУ</a:t>
            </a:r>
            <a:r>
              <a:rPr lang="sr-Cyrl-RS" sz="2400" dirty="0" smtClean="0"/>
              <a:t>...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62249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Font typeface="Wingdings" pitchFamily="2" charset="2"/>
              <a:buChar char="v"/>
            </a:pPr>
            <a:r>
              <a:rPr lang="sr-Cyrl-RS" sz="11200" dirty="0" smtClean="0">
                <a:latin typeface="Calibri" pitchFamily="34" charset="0"/>
              </a:rPr>
              <a:t>ЖИТАРИЦЕ</a:t>
            </a:r>
          </a:p>
          <a:p>
            <a:pPr>
              <a:buFont typeface="Wingdings" pitchFamily="2" charset="2"/>
              <a:buChar char="v"/>
            </a:pPr>
            <a:r>
              <a:rPr lang="sr-Cyrl-RS" sz="11200" dirty="0" smtClean="0">
                <a:latin typeface="Calibri" pitchFamily="34" charset="0"/>
              </a:rPr>
              <a:t>МАСЛИНЕ</a:t>
            </a:r>
          </a:p>
          <a:p>
            <a:pPr>
              <a:buFont typeface="Wingdings" pitchFamily="2" charset="2"/>
              <a:buChar char="v"/>
            </a:pPr>
            <a:r>
              <a:rPr lang="sr-Cyrl-RS" sz="11200" dirty="0" smtClean="0">
                <a:latin typeface="Calibri" pitchFamily="34" charset="0"/>
              </a:rPr>
              <a:t>СУНЦОКРЕТ</a:t>
            </a:r>
            <a:endParaRPr lang="sr-Cyrl-RS" sz="112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sr-Cyrl-RS" sz="11200" dirty="0" smtClean="0">
                <a:latin typeface="Calibri" pitchFamily="34" charset="0"/>
              </a:rPr>
              <a:t>СОЈА</a:t>
            </a:r>
          </a:p>
          <a:p>
            <a:pPr>
              <a:buFont typeface="Wingdings" pitchFamily="2" charset="2"/>
              <a:buChar char="v"/>
            </a:pPr>
            <a:r>
              <a:rPr lang="sr-Cyrl-RS" sz="11200" dirty="0" smtClean="0">
                <a:latin typeface="Calibri" pitchFamily="34" charset="0"/>
              </a:rPr>
              <a:t>ЛАН</a:t>
            </a:r>
          </a:p>
          <a:p>
            <a:pPr>
              <a:buFont typeface="Wingdings" pitchFamily="2" charset="2"/>
              <a:buChar char="v"/>
            </a:pPr>
            <a:r>
              <a:rPr lang="sr-Cyrl-RS" sz="11200" dirty="0" smtClean="0">
                <a:latin typeface="Calibri" pitchFamily="34" charset="0"/>
              </a:rPr>
              <a:t>ШЕЋЕРНА РЕПА</a:t>
            </a:r>
            <a:endParaRPr lang="sr-Cyrl-RS" sz="112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sr-Cyrl-RS" sz="11200" dirty="0" smtClean="0"/>
          </a:p>
          <a:p>
            <a:pPr>
              <a:buNone/>
            </a:pPr>
            <a:endParaRPr lang="sr-Cyrl-RS" sz="4200" dirty="0" smtClean="0"/>
          </a:p>
          <a:p>
            <a:pPr>
              <a:buNone/>
            </a:pPr>
            <a:r>
              <a:rPr lang="sr-Cyrl-RS" sz="8000" dirty="0" smtClean="0"/>
              <a:t>    </a:t>
            </a:r>
            <a:endParaRPr lang="sr-Cyrl-RS" sz="6200" dirty="0" smtClean="0"/>
          </a:p>
          <a:p>
            <a:pPr>
              <a:buNone/>
            </a:pPr>
            <a:endParaRPr lang="sr-Cyrl-RS" sz="6200" dirty="0" smtClean="0"/>
          </a:p>
          <a:p>
            <a:pPr>
              <a:buNone/>
            </a:pPr>
            <a:endParaRPr lang="sr-Cyrl-RS" sz="6200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                   </a:t>
            </a:r>
            <a:endParaRPr lang="en-US" dirty="0"/>
          </a:p>
        </p:txBody>
      </p:sp>
      <p:pic>
        <p:nvPicPr>
          <p:cNvPr id="6" name="Picture 5" descr="C:\Users\Anita\Desktop\zito-ishrana-300x1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785926"/>
            <a:ext cx="388622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44291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sr-Cyrl-RS" dirty="0" smtClean="0"/>
          </a:p>
          <a:p>
            <a:pPr>
              <a:buFont typeface="Wingdings" pitchFamily="2" charset="2"/>
              <a:buChar char="v"/>
            </a:pPr>
            <a:r>
              <a:rPr lang="sr-Cyrl-RS" dirty="0" smtClean="0">
                <a:latin typeface="Calibri" pitchFamily="34" charset="0"/>
              </a:rPr>
              <a:t>Житарице су пшеница, раж, јечам, овас, кукуруз.</a:t>
            </a:r>
          </a:p>
          <a:p>
            <a:pPr>
              <a:buFont typeface="Wingdings" pitchFamily="2" charset="2"/>
              <a:buChar char="v"/>
            </a:pPr>
            <a:r>
              <a:rPr lang="sr-Cyrl-RS" dirty="0" smtClean="0">
                <a:latin typeface="Calibri" pitchFamily="34" charset="0"/>
              </a:rPr>
              <a:t>Житарице су једногодишње биљке</a:t>
            </a:r>
          </a:p>
          <a:p>
            <a:pPr>
              <a:buFont typeface="Wingdings" pitchFamily="2" charset="2"/>
              <a:buChar char="v"/>
            </a:pPr>
            <a:r>
              <a:rPr lang="sr-Cyrl-RS" dirty="0" smtClean="0">
                <a:latin typeface="Calibri" pitchFamily="34" charset="0"/>
              </a:rPr>
              <a:t>У људској исхрани се користе плодови житарица.</a:t>
            </a:r>
          </a:p>
          <a:p>
            <a:pPr>
              <a:buFont typeface="Wingdings" pitchFamily="2" charset="2"/>
              <a:buChar char="v"/>
            </a:pPr>
            <a:r>
              <a:rPr lang="sr-Cyrl-RS" dirty="0" smtClean="0">
                <a:latin typeface="Calibri" pitchFamily="34" charset="0"/>
              </a:rPr>
              <a:t>Зелене или суве стабљике житарица користе се за исхрану животиња. </a:t>
            </a:r>
            <a:endParaRPr lang="sr-Cyrl-RS" dirty="0" smtClean="0">
              <a:latin typeface="Calibri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dirty="0" smtClean="0"/>
              <a:t>            </a:t>
            </a:r>
            <a:r>
              <a:rPr lang="sr-Cyrl-RS" dirty="0" smtClean="0"/>
              <a:t>ЖИТАРИЦЕ</a:t>
            </a:r>
            <a:endParaRPr lang="en-US" dirty="0"/>
          </a:p>
        </p:txBody>
      </p:sp>
      <p:pic>
        <p:nvPicPr>
          <p:cNvPr id="4" name="Picture 3" descr="C:\Users\Anita\Desktop\zitaric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857628"/>
            <a:ext cx="392909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</a:t>
            </a:r>
            <a:endParaRPr lang="en-US" dirty="0"/>
          </a:p>
        </p:txBody>
      </p:sp>
      <p:pic>
        <p:nvPicPr>
          <p:cNvPr id="4" name="Content Placeholder 3" descr="C:\Users\Anita\Desktop\преузимање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429000"/>
            <a:ext cx="29622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Anita\Desktop\zito-ishrana-300x18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714356"/>
            <a:ext cx="278608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Anita\Desktop\zitarica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571612"/>
            <a:ext cx="392909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Anita\Desktop\grains-630x352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3929066"/>
            <a:ext cx="4038600" cy="2305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62249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endParaRPr lang="sr-Cyrl-RS" dirty="0" smtClean="0">
              <a:latin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sr-Cyrl-RS" dirty="0" smtClean="0">
              <a:latin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sr-Cyrl-RS" dirty="0" smtClean="0">
              <a:latin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>
                <a:latin typeface="Calibri" pitchFamily="34" charset="0"/>
              </a:rPr>
              <a:t>Које биљке називамо индустријске биљке?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>
                <a:latin typeface="Calibri" pitchFamily="34" charset="0"/>
              </a:rPr>
              <a:t>Шта добијамо од индустријских биљака?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>
                <a:latin typeface="Calibri" pitchFamily="34" charset="0"/>
              </a:rPr>
              <a:t>Ко се храни плодовима житарица?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Одговори на питања...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964</TotalTime>
  <Words>108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ИНДУСТРИЈСКЕ БИЉКЕ</vt:lpstr>
      <vt:lpstr>          Индустријске биљке                   ( ПРЕПИШИ У СВЕСЦИ)</vt:lpstr>
      <vt:lpstr> У  ИНДУСТРИЈСКЕ  БИЉКЕ  СПАДАЈУ...</vt:lpstr>
      <vt:lpstr>            ЖИТАРИЦЕ</vt:lpstr>
      <vt:lpstr>  </vt:lpstr>
      <vt:lpstr>Одговори на питања...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12</cp:revision>
  <dcterms:created xsi:type="dcterms:W3CDTF">2019-10-27T11:29:15Z</dcterms:created>
  <dcterms:modified xsi:type="dcterms:W3CDTF">2020-04-21T12:41:16Z</dcterms:modified>
</cp:coreProperties>
</file>