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86" autoAdjust="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330A7-9CC2-4FAC-961A-6910FA61D537}" type="datetimeFigureOut">
              <a:rPr lang="sr-Latn-RS" smtClean="0"/>
              <a:t>4.4.2020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76C44-E1AE-4499-9A0B-4ED0A95B9A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640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6C44-E1AE-4499-9A0B-4ED0A95B9A54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694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6C44-E1AE-4499-9A0B-4ED0A95B9A54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276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3D1FB9-F184-4505-A83A-5D4A5CF68D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BDB264-D21E-4440-A7E7-FB9EE39C7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/index.php?title=%D0%A4%D0%B0%D1%80%D0%BC%D0%B0&amp;action=edit&amp;redlink=1" TargetMode="External"/><Relationship Id="rId3" Type="http://schemas.openxmlformats.org/officeDocument/2006/relationships/hyperlink" Target="https://sr.wikipedia.org/wiki/%D0%95%D0%BA%D0%BE%D1%81%D0%B8%D1%81%D1%82%D0%B5%D0%BC" TargetMode="External"/><Relationship Id="rId7" Type="http://schemas.openxmlformats.org/officeDocument/2006/relationships/hyperlink" Target="https://sr.wikipedia.org/w/index.php?title=%D0%9F%D0%BB%D0%B0%D0%BD%D1%82%D0%B0%D0%B6%D0%B0&amp;action=edit&amp;redlink=1" TargetMode="External"/><Relationship Id="rId2" Type="http://schemas.openxmlformats.org/officeDocument/2006/relationships/hyperlink" Target="https://sr.wikipedia.org/wiki/%D0%91%D0%B8%D0%BE%D1%81%D1%84%D0%B5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C%D0%BE%D1%87%D0%B2%D0%B0%D1%80%D0%B0" TargetMode="External"/><Relationship Id="rId5" Type="http://schemas.openxmlformats.org/officeDocument/2006/relationships/hyperlink" Target="https://sr.wikipedia.org/wiki/%D0%A1%D1%82%D0%B5%D0%BF%D0%B0" TargetMode="External"/><Relationship Id="rId4" Type="http://schemas.openxmlformats.org/officeDocument/2006/relationships/hyperlink" Target="https://sr.wikipedia.org/wiki/%D0%A8%D1%83%D0%BC%D0%B0" TargetMode="External"/><Relationship Id="rId9" Type="http://schemas.openxmlformats.org/officeDocument/2006/relationships/hyperlink" Target="https://sr.wikipedia.org/wiki/%D0%9D%D0%B0%D1%81%D0%B5%D1%99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4%D0%B0%D1%83%D0%BD%D0%B0" TargetMode="External"/><Relationship Id="rId2" Type="http://schemas.openxmlformats.org/officeDocument/2006/relationships/hyperlink" Target="https://sr.wikipedia.org/wiki/%D0%A4%D0%BB%D0%BE%D1%80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r.wikipedia.org/wiki/%D0%A6%D1%80%D0%B2%D0%B5%D0%BD%D0%B0_%D0%BA%D1%9A%D0%B8%D0%B3%D0%B0_%D1%84%D0%BB%D0%BE%D1%80%D0%B5_%D0%A1%D1%80%D0%B1%D0%B8%D1%98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/index.php?title=%D0%A6%D1%80%D0%BD%D0%B0_%D0%BA%D1%9A%D0%B8%D0%B3%D0%B0&amp;action=edit&amp;redlink=1" TargetMode="External"/><Relationship Id="rId3" Type="http://schemas.openxmlformats.org/officeDocument/2006/relationships/hyperlink" Target="https://sr.wikipedia.org/wiki/%D0%A1%D1%82%D0%B0%D0%BD%D0%B8%D1%88%D1%82%D0%B5" TargetMode="External"/><Relationship Id="rId7" Type="http://schemas.openxmlformats.org/officeDocument/2006/relationships/hyperlink" Target="https://sr.wikipedia.org/w/index.php?title=%D0%A0%D0%B5%D0%B7%D0%B5%D1%80%D0%B2%D0%B0%D1%82&amp;action=edit&amp;redlink=1" TargetMode="External"/><Relationship Id="rId2" Type="http://schemas.openxmlformats.org/officeDocument/2006/relationships/hyperlink" Target="https://sr.wikipedia.org/wiki/%D0%97%D0%B0%D0%BA%D0%BE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D%D0%B0%D1%86%D0%B8%D0%BE%D0%BD%D0%B0%D0%BB%D0%BD%D0%B8_%D0%BF%D0%B0%D1%80%D0%BA" TargetMode="External"/><Relationship Id="rId5" Type="http://schemas.openxmlformats.org/officeDocument/2006/relationships/hyperlink" Target="https://sr.wikipedia.org/wiki/%D0%92%D1%80%D1%81%D1%82%D0%B0" TargetMode="External"/><Relationship Id="rId4" Type="http://schemas.openxmlformats.org/officeDocument/2006/relationships/hyperlink" Target="https://sr.wikipedia.org/w/index.php?title=%D0%9F%D1%80%D0%B8%D1%80%D0%BE%D0%B4%D0%BD%D0%B8_%D1%80%D0%B5%D0%B7%D0%B5%D1%80%D0%B2%D0%B0%D1%82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s://sr.wikipedia.org/wiki/%D0%96%D1%83%D1%82%D0%B0_%D0%BB%D0%B8%D0%BD%D1%86%D1%83%D1%80%D0%B0" TargetMode="External"/><Relationship Id="rId2" Type="http://schemas.openxmlformats.org/officeDocument/2006/relationships/hyperlink" Target="https://sr.wikipedia.org/wiki/%D0%9F%D0%B0%D0%BD%D1%87%D0%B8%D1%9B%D0%B5%D0%B2%D0%B0_%D0%BE%D0%BC%D0%BE%D1%80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s://sr.wikipedia.org/wiki/%D0%A1%D1%82%D0%B5%D0%BF%D1%81%D0%BA%D0%B8_%D0%B1%D0%BE%D0%B6%D1%83%D1%80" TargetMode="External"/><Relationship Id="rId9" Type="http://schemas.openxmlformats.org/officeDocument/2006/relationships/hyperlink" Target="https://sr.wikipedia.org/wiki/%D0%93%D0%BE%D1%81%D0%BF%D0%B8%D0%BD%D0%B0_%D0%BF%D0%B0%D0%BF%D1%83%D1%87%D0%B8%D1%86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1%D0%B5%D0%BB%D0%BE%D0%B3%D0%BB%D0%B0%D0%B2%D0%B8_%D1%81%D1%83%D0%BF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sr.wikipedia.org/w/index.php?title=%D0%9F%D0%B0%D1%82%D0%BA%D0%B0_%D1%9A%D0%BE%D1%80%D0%BA%D0%B0&amp;action=edit&amp;redlink=1" TargetMode="External"/><Relationship Id="rId2" Type="http://schemas.openxmlformats.org/officeDocument/2006/relationships/hyperlink" Target="https://sr.wikipedia.org/w/index.php?title=%D0%90%D0%BF%D0%BE%D0%BB%D0%BE%D0%BD%D0%BE%D0%B2_%D0%BB%D0%B5%D0%BF%D1%82%D0%B8%D1%8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Stepski_soko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sr.wikipedia.org/wiki/%D0%92%D0%B8%D0%B4%D1%80%D0%B0" TargetMode="External"/><Relationship Id="rId4" Type="http://schemas.openxmlformats.org/officeDocument/2006/relationships/hyperlink" Target="https://sr.wikipedia.org/w/index.php?title=%D0%A8%D0%B0%D1%80%D0%B5%D0%BD%D0%B8_%D1%82%D0%B2%D0%BE%D1%80&amp;action=edit&amp;redlink=1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4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Ретке и угрожене</a:t>
            </a:r>
            <a:r>
              <a:rPr lang="sr-Latn-RS" sz="44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/>
            </a:r>
            <a:br>
              <a:rPr lang="sr-Latn-RS" sz="44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</a:br>
            <a:r>
              <a:rPr lang="sr-Cyrl-CS" sz="44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биљке и животиње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1" y="195263"/>
            <a:ext cx="7132637" cy="19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72" y="5018562"/>
            <a:ext cx="1506782" cy="1506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88" y="5081981"/>
            <a:ext cx="1944216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19" y="5057286"/>
            <a:ext cx="1788417" cy="13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12845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Човек је својом делатношћу изменио изглед Земље и у знатној мери оштетио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Биосфера"/>
              </a:rPr>
              <a:t>биосферу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. </a:t>
            </a:r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На огромним површинама планете потпуно су уништени природни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Екосистем"/>
              </a:rPr>
              <a:t>екосистеми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(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Шума"/>
              </a:rPr>
              <a:t>шуме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,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Степа"/>
              </a:rPr>
              <a:t>степе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,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Мочвара"/>
              </a:rPr>
              <a:t>мочваре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) или су замењени вештачким (</a:t>
            </a:r>
            <a:r>
              <a:rPr lang="ru-RU" sz="2400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7" tooltip="Плантажа (страница не постоји)"/>
              </a:rPr>
              <a:t>плантаже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, </a:t>
            </a:r>
            <a:r>
              <a:rPr lang="ru-RU" sz="2400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8" tooltip="Фарма (страница не постоји)"/>
              </a:rPr>
              <a:t>фарме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,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9" tooltip="Насеље"/>
              </a:rPr>
              <a:t>насеља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).</a:t>
            </a:r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ru-RU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Оно мало природе, која још постоји као нетакнута, полако нестаје под притиском човека. </a:t>
            </a:r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4015223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effectLst/>
                <a:latin typeface="Arial"/>
                <a:ea typeface="Calibri"/>
              </a:rPr>
              <a:t> </a:t>
            </a:r>
            <a:r>
              <a:rPr lang="sr-Cyrl-CS" sz="2400" dirty="0" smtClean="0">
                <a:effectLst/>
                <a:latin typeface="Arial"/>
                <a:ea typeface="Calibri"/>
              </a:rPr>
              <a:t>Крчење шума, изградња насеља, индустрија која све више загађује ваздух и земљиште доводи до великих промена у животним заједницама. Те промене су узрок угрожености, па и нестанка неких врста биљака.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9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Опстанак многих биљних и животињских врста данас је угрожен, многе се налазе пред ишчезавањем, а велики број је заувек нестао. Први и веома значајан корак у остваривању заштите јесте евидентирање угрожених врста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Флора"/>
              </a:rPr>
              <a:t>флоре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 и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Фауна"/>
              </a:rPr>
              <a:t>фауне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. Томе служе такозване </a:t>
            </a:r>
            <a:r>
              <a:rPr lang="ru-RU" sz="2400" b="1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Црвена књига флоре Србије"/>
              </a:rPr>
              <a:t>Црвене књиге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. Оне представљају научно-стручне публикације у којима су наведене све врсте организама које подлежу заштити према међународној класификацији степена угрожености:</a:t>
            </a:r>
            <a:endParaRPr lang="en-US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ru-RU" sz="2400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2800" b="1" i="0" dirty="0" smtClean="0">
                <a:solidFill>
                  <a:srgbClr val="FF0000"/>
                </a:solidFill>
                <a:effectLst/>
                <a:latin typeface="Arial"/>
              </a:rPr>
              <a:t>врсте пред истребљењем;</a:t>
            </a:r>
          </a:p>
          <a:p>
            <a:pPr>
              <a:buFont typeface="Arial"/>
              <a:buChar char="•"/>
            </a:pPr>
            <a:r>
              <a:rPr lang="ru-RU" sz="2800" b="0" i="0" dirty="0" smtClean="0">
                <a:solidFill>
                  <a:srgbClr val="00B050"/>
                </a:solidFill>
                <a:effectLst/>
                <a:latin typeface="Arial"/>
              </a:rPr>
              <a:t>врсте у опасности од истребљења;</a:t>
            </a:r>
          </a:p>
          <a:p>
            <a:pPr>
              <a:buFont typeface="Arial"/>
              <a:buChar char="•"/>
            </a:pPr>
            <a:r>
              <a:rPr lang="ru-RU" sz="2800" b="1" i="0" dirty="0" smtClean="0">
                <a:solidFill>
                  <a:srgbClr val="7030A0"/>
                </a:solidFill>
                <a:effectLst/>
                <a:latin typeface="Arial"/>
              </a:rPr>
              <a:t>рањиве (осетљиве врсте);</a:t>
            </a:r>
          </a:p>
          <a:p>
            <a:pPr>
              <a:buFont typeface="Arial"/>
              <a:buChar char="•"/>
            </a:pP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/>
              </a:rPr>
              <a:t>ретке врсте</a:t>
            </a:r>
            <a:endParaRPr lang="ru-RU" sz="2800" b="1" i="0" dirty="0">
              <a:solidFill>
                <a:schemeClr val="accent6">
                  <a:lumMod val="75000"/>
                </a:schemeClr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2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b="1" dirty="0" smtClean="0">
                <a:solidFill>
                  <a:srgbClr val="FF0000"/>
                </a:solidFill>
              </a:rPr>
              <a:t>Црвене књиге Србије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520181" cy="447139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ME" dirty="0" smtClean="0"/>
              <a:t>Црвене књиге су књиге са подацима о угроженим живим бићима.</a:t>
            </a:r>
          </a:p>
          <a:p>
            <a:r>
              <a:rPr lang="sr-Cyrl-ME" dirty="0" smtClean="0"/>
              <a:t>Циљ писања црвених књига је заштита угрожених живих бића од нестајања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432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Ретке и угрожене врсте су заштићене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Закон"/>
              </a:rPr>
              <a:t>законом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. Проглашавањем њихових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Станиште"/>
              </a:rPr>
              <a:t>станишта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 за строге </a:t>
            </a:r>
            <a:r>
              <a:rPr lang="ru-RU" sz="2800" b="0" i="0" u="sng" strike="noStrike" dirty="0" smtClean="0">
                <a:solidFill>
                  <a:srgbClr val="A55858"/>
                </a:solidFill>
                <a:effectLst/>
                <a:latin typeface="Arial"/>
                <a:hlinkClick r:id="rId4" tooltip="Природни резерват (страница не постоји)"/>
              </a:rPr>
              <a:t>природне резервате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, у којима влада посебан режим и у којима је активност људи сведена на најмању меру, представља најефикаснији начин заштите угрожених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Врста"/>
              </a:rPr>
              <a:t>врста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. Најсложенији, али и најобухватнији облик заштите природе су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Национални парк"/>
              </a:rPr>
              <a:t>национални паркови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, у чијем се оквиру налази већи број </a:t>
            </a:r>
            <a:r>
              <a:rPr lang="ru-RU" sz="2800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7" tooltip="Резерват (страница не постоји)"/>
              </a:rPr>
              <a:t>резервата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.</a:t>
            </a:r>
          </a:p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У свету је такође формирана и </a:t>
            </a:r>
            <a:r>
              <a:rPr lang="ru-RU" sz="2800" b="1" i="0" u="none" strike="noStrike" dirty="0" smtClean="0">
                <a:solidFill>
                  <a:srgbClr val="A55858"/>
                </a:solidFill>
                <a:effectLst/>
                <a:latin typeface="Arial"/>
                <a:hlinkClick r:id="rId8" tooltip="Црна књига (страница не постоји)"/>
              </a:rPr>
              <a:t>Црна књига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/>
              </a:rPr>
              <a:t> у којој је попис више хиљада врста биљака и животиња које је човек, нажалост, истребио својим бахатим, похлепним и немарним понашањем.</a:t>
            </a:r>
            <a:endParaRPr lang="ru-RU" sz="2800" b="0" i="0" dirty="0">
              <a:solidFill>
                <a:srgbClr val="252525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1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Linux Libertine"/>
              </a:rPr>
              <a:t>Ретке, угрожене и заштићене биљне врсте Србије</a:t>
            </a:r>
            <a:endParaRPr lang="ru-RU" sz="24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164" y="1052736"/>
            <a:ext cx="24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>
                <a:solidFill>
                  <a:srgbClr val="0B0080"/>
                </a:solidFill>
                <a:latin typeface="Arial"/>
                <a:hlinkClick r:id="rId2" tooltip="Панчићева оморика"/>
              </a:rPr>
              <a:t>Панчићева оморика</a:t>
            </a:r>
            <a:endParaRPr lang="en-US" b="1" dirty="0"/>
          </a:p>
        </p:txBody>
      </p:sp>
      <p:pic>
        <p:nvPicPr>
          <p:cNvPr id="1026" name="Picture 2" descr="https://upload.wikimedia.org/wikipedia/commons/e/e3/Picea_omorik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331985" cy="40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0527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4" tooltip="Степски божур"/>
              </a:rPr>
              <a:t>Степски </a:t>
            </a:r>
            <a:r>
              <a:rPr lang="sr-Cyrl-CS" b="1" u="sng" dirty="0">
                <a:solidFill>
                  <a:srgbClr val="0B0080"/>
                </a:solidFill>
                <a:latin typeface="Arial"/>
                <a:hlinkClick r:id="rId4" tooltip="Степски божур"/>
              </a:rPr>
              <a:t>божур</a:t>
            </a:r>
            <a:endParaRPr lang="en-US" b="1" dirty="0"/>
          </a:p>
        </p:txBody>
      </p:sp>
      <p:pic>
        <p:nvPicPr>
          <p:cNvPr id="1028" name="Picture 4" descr="http://www.bionet-skola.com/w/images/thumb/6/6b/Paeonia_tenuifolia.jpg/227px-Paeonia_tenuifo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37" y="1556792"/>
            <a:ext cx="21621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2760" y="4077072"/>
            <a:ext cx="97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>
                <a:solidFill>
                  <a:schemeClr val="tx2"/>
                </a:solidFill>
              </a:rPr>
              <a:t>Р</a:t>
            </a:r>
            <a:r>
              <a:rPr lang="sr-Cyrl-CS" b="1" u="sng" dirty="0" smtClean="0">
                <a:solidFill>
                  <a:schemeClr val="tx2"/>
                </a:solidFill>
              </a:rPr>
              <a:t>осуља</a:t>
            </a:r>
            <a:r>
              <a:rPr lang="sr-Cyrl-CS" u="sng" dirty="0" smtClean="0">
                <a:solidFill>
                  <a:schemeClr val="tx2"/>
                </a:solidFill>
              </a:rPr>
              <a:t> 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6" name="AutoShape 6" descr="Резултат слика за росуљ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Резултат слика за росуљ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0" y="4455014"/>
            <a:ext cx="190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24128" y="1062551"/>
            <a:ext cx="179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7" tooltip="Жута линцура"/>
              </a:rPr>
              <a:t>Жута </a:t>
            </a:r>
            <a:r>
              <a:rPr lang="sr-Cyrl-CS" b="1" u="sng" dirty="0">
                <a:solidFill>
                  <a:srgbClr val="0B0080"/>
                </a:solidFill>
                <a:latin typeface="Arial"/>
                <a:hlinkClick r:id="rId7" tooltip="Жута линцура"/>
              </a:rPr>
              <a:t>линцура</a:t>
            </a:r>
            <a:endParaRPr lang="en-US" b="1" dirty="0"/>
          </a:p>
        </p:txBody>
      </p:sp>
      <p:pic>
        <p:nvPicPr>
          <p:cNvPr id="1035" name="Picture 11" descr="Резултат слика за жута линцур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49112" y="3452462"/>
            <a:ext cx="227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9" tooltip="Госпина папучица"/>
              </a:rPr>
              <a:t>Госпина </a:t>
            </a:r>
            <a:r>
              <a:rPr lang="sr-Cyrl-CS" b="1" u="sng" dirty="0">
                <a:solidFill>
                  <a:srgbClr val="0B0080"/>
                </a:solidFill>
                <a:latin typeface="Arial"/>
                <a:hlinkClick r:id="rId9" tooltip="Госпина папучица"/>
              </a:rPr>
              <a:t>папучица</a:t>
            </a:r>
            <a:endParaRPr lang="en-US" b="1" dirty="0"/>
          </a:p>
        </p:txBody>
      </p:sp>
      <p:sp>
        <p:nvSpPr>
          <p:cNvPr id="10" name="AutoShape 13" descr="Резултат слика за госпина папучиц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5" y="3976143"/>
            <a:ext cx="1981200" cy="19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975" y="6165304"/>
            <a:ext cx="815245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00B050"/>
                </a:solidFill>
              </a:rPr>
              <a:t>ПРУНАЂИ ЈОШ НЕКЕ РЕТКЕ, УГРОЖЕНЕ И ЗАШТИЋЕНЕ БИЉНЕ ВРСТЕ У СРБИЈИ!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0000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Linux Libertine"/>
              </a:rPr>
              <a:t>Ретке, угрожене и заштићене животиње</a:t>
            </a:r>
            <a:endParaRPr lang="ru-RU" sz="32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508" y="1124744"/>
            <a:ext cx="220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>
                <a:solidFill>
                  <a:srgbClr val="0070C0"/>
                </a:solidFill>
                <a:latin typeface="Arial"/>
                <a:hlinkClick r:id="rId2" tooltip="Аполонов лептир (страница не постоји)"/>
              </a:rPr>
              <a:t>Аполонов лептир</a:t>
            </a:r>
            <a:endParaRPr lang="sr-Cyrl-CS" b="1" i="0" dirty="0">
              <a:solidFill>
                <a:srgbClr val="0070C0"/>
              </a:solidFill>
              <a:effectLst/>
              <a:latin typeface="Arial"/>
            </a:endParaRPr>
          </a:p>
        </p:txBody>
      </p:sp>
      <p:sp>
        <p:nvSpPr>
          <p:cNvPr id="4" name="AutoShape 2" descr="Резултат слика за Аполонов лепт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1" y="16002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660" y="3613666"/>
            <a:ext cx="169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 smtClean="0">
                <a:solidFill>
                  <a:srgbClr val="A55858"/>
                </a:solidFill>
                <a:latin typeface="Arial"/>
                <a:hlinkClick r:id="rId4" tooltip="Шарени твор (страница не постоји)"/>
              </a:rPr>
              <a:t>Шарени </a:t>
            </a:r>
            <a:r>
              <a:rPr lang="sr-Cyrl-CS" b="1" u="sng" dirty="0">
                <a:solidFill>
                  <a:srgbClr val="A55858"/>
                </a:solidFill>
                <a:latin typeface="Arial"/>
                <a:hlinkClick r:id="rId4" tooltip="Шарени твор (страница не постоји)"/>
              </a:rPr>
              <a:t>твор</a:t>
            </a:r>
            <a:endParaRPr lang="sr-Cyrl-CS" b="1" i="0" dirty="0">
              <a:solidFill>
                <a:srgbClr val="252525"/>
              </a:solidFill>
              <a:effectLst/>
              <a:latin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1" y="3982998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1230868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>
                <a:solidFill>
                  <a:srgbClr val="0B0080"/>
                </a:solidFill>
                <a:latin typeface="Arial"/>
                <a:hlinkClick r:id="rId6" tooltip="Stepski soko"/>
              </a:rPr>
              <a:t>С</a:t>
            </a:r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6" tooltip="Stepski soko"/>
              </a:rPr>
              <a:t>тепски </a:t>
            </a:r>
            <a:r>
              <a:rPr lang="sr-Cyrl-CS" b="1" u="sng" dirty="0">
                <a:solidFill>
                  <a:srgbClr val="0B0080"/>
                </a:solidFill>
                <a:latin typeface="Arial"/>
                <a:hlinkClick r:id="rId6" tooltip="Stepski soko"/>
              </a:rPr>
              <a:t>соко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306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4529" y="3582537"/>
            <a:ext cx="187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8" tooltip="Белоглави суп"/>
              </a:rPr>
              <a:t>Белоглави </a:t>
            </a:r>
            <a:r>
              <a:rPr lang="sr-Cyrl-CS" b="1" u="sng" dirty="0">
                <a:solidFill>
                  <a:srgbClr val="0B0080"/>
                </a:solidFill>
                <a:latin typeface="Arial"/>
                <a:hlinkClick r:id="rId8" tooltip="Белоглави суп"/>
              </a:rPr>
              <a:t>суп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72" y="39982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72200" y="127373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>
                <a:solidFill>
                  <a:srgbClr val="0B0080"/>
                </a:solidFill>
                <a:latin typeface="Arial"/>
                <a:hlinkClick r:id="rId10" tooltip="Видра"/>
              </a:rPr>
              <a:t>В</a:t>
            </a:r>
            <a:r>
              <a:rPr lang="sr-Cyrl-CS" b="1" u="sng" dirty="0" smtClean="0">
                <a:solidFill>
                  <a:srgbClr val="0B0080"/>
                </a:solidFill>
                <a:latin typeface="Arial"/>
                <a:hlinkClick r:id="rId10" tooltip="Видра"/>
              </a:rPr>
              <a:t>идра</a:t>
            </a:r>
            <a:endParaRPr lang="sr-Cyrl-CS" b="1" i="0" dirty="0">
              <a:solidFill>
                <a:srgbClr val="252525"/>
              </a:solidFill>
              <a:effectLst/>
              <a:latin typeface="Arial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4554"/>
            <a:ext cx="1738164" cy="17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67550" y="34290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 smtClean="0">
                <a:solidFill>
                  <a:srgbClr val="A55858"/>
                </a:solidFill>
                <a:latin typeface="Arial"/>
                <a:hlinkClick r:id="rId12" tooltip="Патка њорка (страница не постоји)"/>
              </a:rPr>
              <a:t>Патка </a:t>
            </a:r>
            <a:r>
              <a:rPr lang="sr-Cyrl-CS" b="1" u="sng" dirty="0">
                <a:solidFill>
                  <a:srgbClr val="A55858"/>
                </a:solidFill>
                <a:latin typeface="Arial"/>
                <a:hlinkClick r:id="rId12" tooltip="Патка њорка (страница не постоји)"/>
              </a:rPr>
              <a:t>њорка</a:t>
            </a:r>
            <a:endParaRPr lang="en-US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2" y="3911489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5" y="6165304"/>
            <a:ext cx="84404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0000"/>
                </a:solidFill>
              </a:rPr>
              <a:t>ПРОНАЂИ ЈОШ НЕКЕ РЕТКЕ, УГРОЖЕНЕ И ЗАШТИЋЕНЕ ЖИВОТИЊСКЕ ВРСТЕ!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ME" sz="3200" b="1" dirty="0" smtClean="0">
                <a:solidFill>
                  <a:schemeClr val="tx1"/>
                </a:solidFill>
              </a:rPr>
              <a:t>ЗАПИШИ У СВЕСКУ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ME" sz="3200" dirty="0" smtClean="0"/>
              <a:t>Црвене књиге су књиге са подацима о угроженим живим бићима.</a:t>
            </a:r>
          </a:p>
          <a:p>
            <a:r>
              <a:rPr lang="sr-Cyrl-ME" sz="3200" dirty="0" smtClean="0"/>
              <a:t>Угрожена жива бића су биљке и животиње којима прети нестанак.</a:t>
            </a:r>
          </a:p>
          <a:p>
            <a:r>
              <a:rPr lang="sr-Cyrl-ME" sz="3200" dirty="0" smtClean="0"/>
              <a:t>Циљ писања црвених књига је заштита угрожених живих бића од нестајања</a:t>
            </a:r>
          </a:p>
          <a:p>
            <a:r>
              <a:rPr lang="sr-Cyrl-ME" sz="3200" dirty="0" smtClean="0"/>
              <a:t>Најпознатије </a:t>
            </a:r>
            <a:r>
              <a:rPr lang="sr-Cyrl-ME" sz="3200" dirty="0" smtClean="0">
                <a:solidFill>
                  <a:srgbClr val="FF0000"/>
                </a:solidFill>
              </a:rPr>
              <a:t>заштићене биљке </a:t>
            </a:r>
            <a:r>
              <a:rPr lang="sr-Cyrl-ME" sz="3200" dirty="0" smtClean="0"/>
              <a:t>у нашој земљи су:</a:t>
            </a:r>
          </a:p>
          <a:p>
            <a:r>
              <a:rPr lang="sr-Cyrl-ME" sz="3200" dirty="0" smtClean="0"/>
              <a:t>Панчићева оморика,молика,госпина папучица,степски божур.</a:t>
            </a:r>
          </a:p>
          <a:p>
            <a:r>
              <a:rPr lang="sr-Cyrl-ME" sz="3200" dirty="0" smtClean="0"/>
              <a:t>Најпознатије заштићене животиње су:белоглави суп,Аполонов лептир,степски соко,шарени твор.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2541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235</Words>
  <Application>Microsoft Office PowerPoint</Application>
  <PresentationFormat>On-screen Show (4:3)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Schoolbook</vt:lpstr>
      <vt:lpstr>Linux Libertine</vt:lpstr>
      <vt:lpstr>Times New Roman</vt:lpstr>
      <vt:lpstr>Wingdings</vt:lpstr>
      <vt:lpstr>Wingdings 2</vt:lpstr>
      <vt:lpstr>Oriel</vt:lpstr>
      <vt:lpstr>Ретке и угрожене биљке и животиње</vt:lpstr>
      <vt:lpstr>PowerPoint Presentation</vt:lpstr>
      <vt:lpstr>PowerPoint Presentation</vt:lpstr>
      <vt:lpstr>Црвене књиге Србије</vt:lpstr>
      <vt:lpstr>PowerPoint Presentation</vt:lpstr>
      <vt:lpstr>PowerPoint Presentation</vt:lpstr>
      <vt:lpstr>PowerPoint Presentation</vt:lpstr>
      <vt:lpstr>ЗАПИШИ У СВЕСКУ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Ретке и угрожене биљке и животиње</dc:title>
  <dc:creator>Nena</dc:creator>
  <cp:lastModifiedBy>Marijana</cp:lastModifiedBy>
  <cp:revision>12</cp:revision>
  <dcterms:created xsi:type="dcterms:W3CDTF">2015-10-28T17:36:49Z</dcterms:created>
  <dcterms:modified xsi:type="dcterms:W3CDTF">2020-04-04T13:28:59Z</dcterms:modified>
</cp:coreProperties>
</file>