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9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E5DF5-6CCB-48AE-9A1C-8D661DE5C21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852C1-996E-45FF-BDC8-A5A7251A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44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7852C1-996E-45FF-BDC8-A5A7251A60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9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1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3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4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7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0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1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5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1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7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FB614-E2D5-4730-BB2A-F86C9B265EFF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1A4F4-9302-4164-B3E1-C9261D5B6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6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Cyrl-BA" sz="4000" dirty="0" smtClean="0">
                <a:solidFill>
                  <a:srgbClr val="FF0000"/>
                </a:solidFill>
              </a:rPr>
              <a:t>Хемија за 7.разред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BA" dirty="0" smtClean="0"/>
              <a:t>Да поновимо атомски и масени број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92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sr-Cyrl-BA" sz="4000" dirty="0" smtClean="0">
                <a:solidFill>
                  <a:srgbClr val="FF0000"/>
                </a:solidFill>
              </a:rPr>
              <a:t>Атомски број (редни број)-</a:t>
            </a:r>
            <a:r>
              <a:rPr lang="en-US" sz="4000" dirty="0">
                <a:solidFill>
                  <a:srgbClr val="FF0000"/>
                </a:solidFill>
              </a:rPr>
              <a:t>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sr-Cyrl-BA" dirty="0" smtClean="0"/>
              <a:t>Да се подсетимо да атомски број представља </a:t>
            </a:r>
            <a:r>
              <a:rPr lang="sr-Cyrl-BA" dirty="0" smtClean="0">
                <a:solidFill>
                  <a:srgbClr val="FF0000"/>
                </a:solidFill>
              </a:rPr>
              <a:t>број протона </a:t>
            </a:r>
            <a:r>
              <a:rPr lang="sr-Cyrl-BA" dirty="0" smtClean="0"/>
              <a:t>и</a:t>
            </a:r>
            <a:r>
              <a:rPr lang="sr-Cyrl-BA" dirty="0" smtClean="0">
                <a:solidFill>
                  <a:srgbClr val="00B050"/>
                </a:solidFill>
              </a:rPr>
              <a:t> </a:t>
            </a:r>
            <a:r>
              <a:rPr lang="sr-Cyrl-BA" dirty="0" smtClean="0">
                <a:solidFill>
                  <a:srgbClr val="BF9B41"/>
                </a:solidFill>
              </a:rPr>
              <a:t>број електрона</a:t>
            </a:r>
            <a:r>
              <a:rPr lang="sr-Cyrl-BA" dirty="0" smtClean="0">
                <a:solidFill>
                  <a:srgbClr val="FFC000"/>
                </a:solidFill>
              </a:rPr>
              <a:t>  </a:t>
            </a:r>
            <a:r>
              <a:rPr lang="sr-Cyrl-BA" dirty="0" smtClean="0"/>
              <a:t>у атому. </a:t>
            </a:r>
          </a:p>
          <a:p>
            <a:endParaRPr lang="sr-Cyrl-BA" dirty="0" smtClean="0"/>
          </a:p>
          <a:p>
            <a:r>
              <a:rPr lang="sr-Cyrl-BA" dirty="0" smtClean="0"/>
              <a:t>Сваки хемијски елемент има свој атомски (редни) број који је </a:t>
            </a:r>
            <a:r>
              <a:rPr lang="sr-Cyrl-BA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увек мањи </a:t>
            </a:r>
            <a:r>
              <a:rPr lang="sr-Cyrl-BA" dirty="0" smtClean="0"/>
              <a:t>у односу на масени број. Може бити приказан горе (изнад) или доле ( испод ) хемијског симбола у периодном систему елемената. </a:t>
            </a:r>
            <a:r>
              <a:rPr lang="sr-Cyrl-BA" sz="3000" dirty="0" smtClean="0"/>
              <a:t>Свеједно је.</a:t>
            </a:r>
          </a:p>
          <a:p>
            <a:endParaRPr lang="sr-Cyrl-BA" dirty="0" smtClean="0"/>
          </a:p>
          <a:p>
            <a:r>
              <a:rPr lang="sr-Cyrl-BA" dirty="0" smtClean="0"/>
              <a:t>Тако на пример магнезијум</a:t>
            </a:r>
            <a:r>
              <a:rPr lang="en-US" dirty="0" smtClean="0"/>
              <a:t>-Mg</a:t>
            </a:r>
            <a:r>
              <a:rPr lang="sr-Cyrl-BA" dirty="0" smtClean="0"/>
              <a:t> има свој атомски број 12.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9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8219256" cy="5976664"/>
          </a:xfrm>
        </p:spPr>
        <p:txBody>
          <a:bodyPr>
            <a:normAutofit fontScale="85000" lnSpcReduction="20000"/>
          </a:bodyPr>
          <a:lstStyle/>
          <a:p>
            <a:r>
              <a:rPr lang="sr-Cyrl-BA" dirty="0" smtClean="0">
                <a:solidFill>
                  <a:srgbClr val="FF0000"/>
                </a:solidFill>
              </a:rPr>
              <a:t>Хајде да представимо симбол </a:t>
            </a:r>
            <a:r>
              <a:rPr lang="sr-Cyrl-BA" dirty="0" smtClean="0"/>
              <a:t>магнезијума</a:t>
            </a:r>
            <a:r>
              <a:rPr lang="en-US" dirty="0" smtClean="0"/>
              <a:t>-Mg</a:t>
            </a:r>
            <a:r>
              <a:rPr lang="sr-Cyrl-BA" dirty="0" smtClean="0">
                <a:solidFill>
                  <a:srgbClr val="FF0000"/>
                </a:solidFill>
              </a:rPr>
              <a:t> и погледамо сами где је приказан атомски број?</a:t>
            </a:r>
          </a:p>
          <a:p>
            <a:endParaRPr lang="sr-Cyrl-BA" dirty="0"/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sr-Cyrl-BA" dirty="0" smtClean="0"/>
              <a:t>                                                Атомски број </a:t>
            </a:r>
            <a:r>
              <a:rPr lang="en-US" dirty="0"/>
              <a:t>-</a:t>
            </a:r>
            <a:r>
              <a:rPr lang="en-US" dirty="0" smtClean="0"/>
              <a:t>Z</a:t>
            </a:r>
            <a:endParaRPr lang="sr-Cyrl-BA" dirty="0" smtClean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 smtClean="0"/>
          </a:p>
          <a:p>
            <a:pPr marL="0" indent="0">
              <a:buNone/>
            </a:pPr>
            <a:endParaRPr lang="sr-Cyrl-BA" dirty="0" smtClean="0"/>
          </a:p>
          <a:p>
            <a:pPr marL="0" indent="0">
              <a:buNone/>
            </a:pPr>
            <a:r>
              <a:rPr lang="sr-Cyrl-BA" dirty="0" smtClean="0"/>
              <a:t>Колико магнезијум има честица </a:t>
            </a:r>
            <a:r>
              <a:rPr lang="sr-Cyrl-BA" dirty="0" smtClean="0">
                <a:solidFill>
                  <a:srgbClr val="FF0000"/>
                </a:solidFill>
              </a:rPr>
              <a:t>протона</a:t>
            </a:r>
            <a:r>
              <a:rPr lang="sr-Cyrl-BA" dirty="0" smtClean="0"/>
              <a:t> и </a:t>
            </a:r>
            <a:r>
              <a:rPr lang="sr-Cyrl-BA" dirty="0" smtClean="0">
                <a:solidFill>
                  <a:srgbClr val="00B0F0"/>
                </a:solidFill>
              </a:rPr>
              <a:t>електрона?</a:t>
            </a:r>
          </a:p>
          <a:p>
            <a:pPr marL="0" indent="0">
              <a:buNone/>
            </a:pPr>
            <a:endParaRPr lang="sr-Cyrl-BA" dirty="0" smtClean="0"/>
          </a:p>
          <a:p>
            <a:pPr marL="0" indent="0">
              <a:buNone/>
            </a:pPr>
            <a:r>
              <a:rPr lang="sr-Cyrl-BA" sz="3900" dirty="0" smtClean="0"/>
              <a:t>Браво,12!</a:t>
            </a:r>
          </a:p>
          <a:p>
            <a:pPr marL="0" indent="0">
              <a:buNone/>
            </a:pPr>
            <a:endParaRPr lang="sr-Cyrl-BA" sz="3500" dirty="0" smtClean="0"/>
          </a:p>
          <a:p>
            <a:pPr marL="0" indent="0">
              <a:buNone/>
            </a:pPr>
            <a:r>
              <a:rPr lang="sr-Cyrl-BA" sz="3500" dirty="0" smtClean="0"/>
              <a:t>Хајде да то и запишемо</a:t>
            </a:r>
          </a:p>
          <a:p>
            <a:pPr marL="0" indent="0">
              <a:buNone/>
            </a:pPr>
            <a:endParaRPr lang="sr-Cyrl-BA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P+</a:t>
            </a:r>
            <a:r>
              <a:rPr lang="sr-Cyrl-BA" dirty="0" smtClean="0"/>
              <a:t>=12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e- </a:t>
            </a:r>
            <a:r>
              <a:rPr lang="sr-Cyrl-BA" dirty="0" smtClean="0"/>
              <a:t>=12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00808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2627784" y="1916832"/>
            <a:ext cx="180020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71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 </a:t>
            </a:r>
            <a:r>
              <a:rPr lang="sr-Cyrl-BA" sz="3600" dirty="0" smtClean="0"/>
              <a:t> ГРАЂА АТОМА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r>
              <a:rPr lang="sr-Cyrl-BA" dirty="0" smtClean="0"/>
              <a:t>        ПРОТОН</a:t>
            </a:r>
            <a:endParaRPr lang="sr-Cyrl-BA" dirty="0"/>
          </a:p>
          <a:p>
            <a:endParaRPr lang="sr-Cyrl-BA" dirty="0" smtClean="0"/>
          </a:p>
          <a:p>
            <a:pPr marL="0" indent="0">
              <a:buNone/>
            </a:pPr>
            <a:r>
              <a:rPr lang="sr-Cyrl-BA" dirty="0" smtClean="0"/>
              <a:t>ЕЛЕКТРОН </a:t>
            </a:r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 smtClean="0"/>
          </a:p>
          <a:p>
            <a:pPr marL="0" indent="0">
              <a:buNone/>
            </a:pPr>
            <a:r>
              <a:rPr lang="sr-Cyrl-BA" dirty="0" smtClean="0"/>
              <a:t>НЕУТРОН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196752"/>
            <a:ext cx="531304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>
            <a:off x="2627784" y="3717032"/>
            <a:ext cx="648072" cy="202332"/>
          </a:xfrm>
          <a:prstGeom prst="straightConnector1">
            <a:avLst/>
          </a:prstGeom>
          <a:ln>
            <a:solidFill>
              <a:srgbClr val="BF9B4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627784" y="2708920"/>
            <a:ext cx="2304256" cy="864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627784" y="4005064"/>
            <a:ext cx="2304256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91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06181" cy="778098"/>
          </a:xfrm>
        </p:spPr>
        <p:txBody>
          <a:bodyPr>
            <a:normAutofit/>
          </a:bodyPr>
          <a:lstStyle/>
          <a:p>
            <a:r>
              <a:rPr lang="sr-Cyrl-BA" sz="4000" dirty="0" smtClean="0">
                <a:solidFill>
                  <a:srgbClr val="FF0000"/>
                </a:solidFill>
              </a:rPr>
              <a:t>Масени број-А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59"/>
            <a:ext cx="8229600" cy="4755119"/>
          </a:xfrm>
        </p:spPr>
        <p:txBody>
          <a:bodyPr>
            <a:normAutofit fontScale="85000" lnSpcReduction="10000"/>
          </a:bodyPr>
          <a:lstStyle/>
          <a:p>
            <a:r>
              <a:rPr lang="sr-Cyrl-BA" dirty="0" smtClean="0"/>
              <a:t>За разлику од атомског броја,</a:t>
            </a:r>
            <a:r>
              <a:rPr lang="sr-Cyrl-BA" u="sng" dirty="0" smtClean="0">
                <a:solidFill>
                  <a:srgbClr val="C00000"/>
                </a:solidFill>
              </a:rPr>
              <a:t>масени број</a:t>
            </a:r>
            <a:r>
              <a:rPr lang="sr-Cyrl-BA" dirty="0" smtClean="0">
                <a:solidFill>
                  <a:srgbClr val="FF0000"/>
                </a:solidFill>
              </a:rPr>
              <a:t> </a:t>
            </a:r>
            <a:r>
              <a:rPr lang="sr-Cyrl-BA" dirty="0" smtClean="0"/>
              <a:t>представља збир </a:t>
            </a:r>
            <a:r>
              <a:rPr lang="sr-Cyrl-BA" dirty="0" smtClean="0">
                <a:solidFill>
                  <a:srgbClr val="FF0000"/>
                </a:solidFill>
              </a:rPr>
              <a:t>протона</a:t>
            </a:r>
            <a:r>
              <a:rPr lang="sr-Cyrl-BA" dirty="0" smtClean="0"/>
              <a:t> и </a:t>
            </a:r>
            <a:r>
              <a:rPr lang="sr-Cyrl-BA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неутрона</a:t>
            </a:r>
            <a:r>
              <a:rPr lang="sr-Cyrl-BA" dirty="0" smtClean="0"/>
              <a:t> у језгру атома.</a:t>
            </a:r>
          </a:p>
          <a:p>
            <a:endParaRPr lang="sr-Cyrl-BA" dirty="0"/>
          </a:p>
          <a:p>
            <a:pPr marL="0" indent="0">
              <a:buNone/>
            </a:pPr>
            <a:r>
              <a:rPr lang="sr-Cyrl-BA" dirty="0" smtClean="0"/>
              <a:t>                                               </a:t>
            </a:r>
          </a:p>
          <a:p>
            <a:pPr marL="0" indent="0">
              <a:buNone/>
            </a:pPr>
            <a:r>
              <a:rPr lang="sr-Cyrl-BA" sz="2000" dirty="0"/>
              <a:t> </a:t>
            </a:r>
            <a:r>
              <a:rPr lang="sr-Cyrl-BA" sz="2000" dirty="0" smtClean="0"/>
              <a:t>                                                                               </a:t>
            </a:r>
            <a:r>
              <a:rPr lang="sr-Cyrl-BA" sz="2800" dirty="0" smtClean="0"/>
              <a:t> језгро </a:t>
            </a:r>
          </a:p>
          <a:p>
            <a:pPr marL="0" indent="0">
              <a:buNone/>
            </a:pPr>
            <a:r>
              <a:rPr lang="sr-Cyrl-BA" sz="2400" dirty="0" smtClean="0"/>
              <a:t>Сетимо се градива када </a:t>
            </a:r>
          </a:p>
          <a:p>
            <a:pPr marL="0" indent="0">
              <a:buNone/>
            </a:pPr>
            <a:r>
              <a:rPr lang="sr-Cyrl-BA" sz="2400" dirty="0" smtClean="0"/>
              <a:t>смо рекли да се атом састоји </a:t>
            </a:r>
          </a:p>
          <a:p>
            <a:pPr marL="0" indent="0">
              <a:buNone/>
            </a:pPr>
            <a:r>
              <a:rPr lang="sr-Cyrl-BA" sz="2400" dirty="0" smtClean="0"/>
              <a:t>од језгра и електронског омотача. У језгру </a:t>
            </a:r>
          </a:p>
          <a:p>
            <a:pPr marL="0" indent="0">
              <a:buNone/>
            </a:pPr>
            <a:r>
              <a:rPr lang="sr-Cyrl-BA" sz="2400" dirty="0" smtClean="0"/>
              <a:t>су смештене честице </a:t>
            </a:r>
          </a:p>
          <a:p>
            <a:pPr marL="0" indent="0">
              <a:buNone/>
            </a:pPr>
            <a:r>
              <a:rPr lang="sr-Cyrl-BA" sz="2400" dirty="0">
                <a:solidFill>
                  <a:srgbClr val="FF0000"/>
                </a:solidFill>
              </a:rPr>
              <a:t>п</a:t>
            </a:r>
            <a:r>
              <a:rPr lang="sr-Cyrl-BA" sz="2400" dirty="0" smtClean="0">
                <a:solidFill>
                  <a:srgbClr val="FF0000"/>
                </a:solidFill>
              </a:rPr>
              <a:t>ротона</a:t>
            </a:r>
            <a:r>
              <a:rPr lang="sr-Cyrl-BA" sz="2400" dirty="0" smtClean="0"/>
              <a:t> и </a:t>
            </a:r>
            <a:r>
              <a:rPr lang="sr-Cyrl-BA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неутрона.</a:t>
            </a:r>
          </a:p>
          <a:p>
            <a:pPr marL="0" indent="0">
              <a:buNone/>
            </a:pPr>
            <a:r>
              <a:rPr lang="sr-Cyrl-BA" sz="2400" dirty="0"/>
              <a:t> </a:t>
            </a:r>
            <a:r>
              <a:rPr lang="sr-Cyrl-BA" sz="2400" dirty="0" smtClean="0"/>
              <a:t>                                          </a:t>
            </a:r>
          </a:p>
          <a:p>
            <a:pPr marL="0" indent="0">
              <a:buNone/>
            </a:pPr>
            <a:r>
              <a:rPr lang="sr-Cyrl-BA" sz="2400" dirty="0"/>
              <a:t> </a:t>
            </a:r>
            <a:r>
              <a:rPr lang="sr-Cyrl-BA" sz="2400" dirty="0" smtClean="0"/>
              <a:t>                                    електронски омотач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996952"/>
            <a:ext cx="3204665" cy="2996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Arrow Connector 13"/>
          <p:cNvCxnSpPr/>
          <p:nvPr/>
        </p:nvCxnSpPr>
        <p:spPr>
          <a:xfrm>
            <a:off x="5220072" y="3645024"/>
            <a:ext cx="1944216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716016" y="4653136"/>
            <a:ext cx="180020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97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sr-Cyrl-BA" sz="3200" dirty="0" smtClean="0">
                <a:solidFill>
                  <a:srgbClr val="FF0000"/>
                </a:solidFill>
              </a:rPr>
              <a:t/>
            </a:r>
            <a:br>
              <a:rPr lang="sr-Cyrl-BA" sz="3200" dirty="0" smtClean="0">
                <a:solidFill>
                  <a:srgbClr val="FF0000"/>
                </a:solidFill>
              </a:rPr>
            </a:br>
            <a:r>
              <a:rPr lang="sr-Cyrl-BA" sz="3200" dirty="0" smtClean="0">
                <a:solidFill>
                  <a:srgbClr val="FF0000"/>
                </a:solidFill>
              </a:rPr>
              <a:t>Питање: </a:t>
            </a:r>
            <a:br>
              <a:rPr lang="sr-Cyrl-BA" sz="3200" dirty="0" smtClean="0">
                <a:solidFill>
                  <a:srgbClr val="FF0000"/>
                </a:solidFill>
              </a:rPr>
            </a:br>
            <a:r>
              <a:rPr lang="sr-Cyrl-BA" sz="3200" dirty="0" smtClean="0">
                <a:solidFill>
                  <a:srgbClr val="FF0000"/>
                </a:solidFill>
              </a:rPr>
              <a:t>А,где је на слици приказан масени број </a:t>
            </a:r>
            <a:r>
              <a:rPr lang="sr-Cyrl-BA" sz="3200" dirty="0" smtClean="0"/>
              <a:t>магнезијума</a:t>
            </a:r>
            <a:r>
              <a:rPr lang="en-US" sz="3200" dirty="0" smtClean="0"/>
              <a:t>-Mg</a:t>
            </a:r>
            <a:r>
              <a:rPr lang="sr-Cyrl-BA" sz="3200" dirty="0" smtClean="0">
                <a:solidFill>
                  <a:srgbClr val="FF0000"/>
                </a:solidFill>
              </a:rPr>
              <a:t> ?</a:t>
            </a:r>
            <a:r>
              <a:rPr lang="sr-Cyrl-BA" sz="3200" dirty="0" smtClean="0"/>
              <a:t/>
            </a:r>
            <a:br>
              <a:rPr lang="sr-Cyrl-BA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marL="0" indent="0">
              <a:buNone/>
            </a:pPr>
            <a:endParaRPr lang="sr-Cyrl-BA" dirty="0" smtClean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dirty="0" smtClean="0"/>
          </a:p>
          <a:p>
            <a:pPr marL="0" indent="0">
              <a:buNone/>
            </a:pPr>
            <a:endParaRPr lang="sr-Cyrl-BA" dirty="0"/>
          </a:p>
          <a:p>
            <a:pPr marL="0" indent="0">
              <a:buNone/>
            </a:pPr>
            <a:endParaRPr lang="sr-Cyrl-BA" sz="2400" dirty="0" smtClean="0"/>
          </a:p>
          <a:p>
            <a:pPr marL="0" indent="0">
              <a:buNone/>
            </a:pPr>
            <a:r>
              <a:rPr lang="sr-Cyrl-BA" sz="2400" dirty="0" smtClean="0"/>
              <a:t>Масени број </a:t>
            </a:r>
            <a:r>
              <a:rPr lang="en-US" sz="2400" dirty="0" smtClean="0"/>
              <a:t>-A</a:t>
            </a:r>
            <a:endParaRPr lang="sr-Cyrl-BA" sz="2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2088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V="1">
            <a:off x="1246621" y="4564013"/>
            <a:ext cx="148297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683" y="4960057"/>
            <a:ext cx="2668397" cy="1493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4932040" y="1846102"/>
            <a:ext cx="3949658" cy="27191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tx1"/>
                </a:solidFill>
              </a:rPr>
              <a:t>Масени број магнезијума </a:t>
            </a:r>
            <a:r>
              <a:rPr lang="en-US" dirty="0" smtClean="0">
                <a:solidFill>
                  <a:schemeClr val="tx1"/>
                </a:solidFill>
              </a:rPr>
              <a:t>-Mg</a:t>
            </a:r>
            <a:r>
              <a:rPr lang="sr-Cyrl-BA" dirty="0" smtClean="0">
                <a:solidFill>
                  <a:schemeClr val="tx1"/>
                </a:solidFill>
              </a:rPr>
              <a:t> заокружимо као цео број 24. </a:t>
            </a:r>
          </a:p>
          <a:p>
            <a:pPr algn="ctr"/>
            <a:r>
              <a:rPr lang="sr-Cyrl-BA" dirty="0" smtClean="0">
                <a:solidFill>
                  <a:schemeClr val="tx1"/>
                </a:solidFill>
              </a:rPr>
              <a:t>Да бисмо знали колико има број </a:t>
            </a:r>
            <a:r>
              <a:rPr lang="sr-Cyrl-B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неутрона </a:t>
            </a:r>
            <a:r>
              <a:rPr lang="sr-Cyrl-BA" dirty="0" smtClean="0">
                <a:solidFill>
                  <a:schemeClr val="tx1"/>
                </a:solidFill>
              </a:rPr>
              <a:t>,мораћемо да напишемо овако: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sr-Cyrl-BA" sz="3200" dirty="0" smtClean="0">
                <a:solidFill>
                  <a:schemeClr val="tx1"/>
                </a:solidFill>
              </a:rPr>
              <a:t>=</a:t>
            </a:r>
            <a:r>
              <a:rPr lang="en-US" sz="3200" dirty="0" smtClean="0">
                <a:solidFill>
                  <a:schemeClr val="tx1"/>
                </a:solidFill>
              </a:rPr>
              <a:t> A-Z</a:t>
            </a:r>
            <a:endParaRPr lang="sr-Cyrl-BA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sr-Cyrl-BA" sz="2400" dirty="0" smtClean="0">
                <a:solidFill>
                  <a:schemeClr val="tx1"/>
                </a:solidFill>
              </a:rPr>
              <a:t>= 24-12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sr-Cyrl-BA" sz="2400" dirty="0" smtClean="0">
                <a:solidFill>
                  <a:schemeClr val="tx1"/>
                </a:solidFill>
              </a:rPr>
              <a:t>= 12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12160" y="4960057"/>
            <a:ext cx="2869538" cy="14932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Cyrl-BA" sz="2000" dirty="0" smtClean="0"/>
              <a:t>МАСЕНИ</a:t>
            </a:r>
            <a:r>
              <a:rPr lang="sr-Cyrl-BA" sz="2000" dirty="0" smtClean="0">
                <a:solidFill>
                  <a:schemeClr val="tx1"/>
                </a:solidFill>
              </a:rPr>
              <a:t>Масени број је увек </a:t>
            </a:r>
            <a:r>
              <a:rPr lang="sr-Cyrl-BA" sz="2000" dirty="0" smtClean="0">
                <a:solidFill>
                  <a:srgbClr val="FF0000"/>
                </a:solidFill>
              </a:rPr>
              <a:t>већи </a:t>
            </a:r>
            <a:r>
              <a:rPr lang="sr-Cyrl-BA" sz="2000" dirty="0" smtClean="0">
                <a:solidFill>
                  <a:schemeClr val="tx1"/>
                </a:solidFill>
              </a:rPr>
              <a:t>у односу на атомски број.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657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83210"/>
            <a:ext cx="7772400" cy="792088"/>
          </a:xfrm>
        </p:spPr>
        <p:txBody>
          <a:bodyPr/>
          <a:lstStyle/>
          <a:p>
            <a:r>
              <a:rPr lang="sr-Cyrl-BA" dirty="0" smtClean="0"/>
              <a:t>1.Размисли и одговори: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6400800" cy="3289920"/>
          </a:xfrm>
        </p:spPr>
        <p:txBody>
          <a:bodyPr/>
          <a:lstStyle/>
          <a:p>
            <a:pPr algn="l"/>
            <a:r>
              <a:rPr lang="sr-Cyrl-BA" sz="2000" dirty="0" smtClean="0"/>
              <a:t>У табели упиши одговарајуће бројеве. Обавезно користи периодни систем елемената.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456586"/>
              </p:ext>
            </p:extLst>
          </p:nvPr>
        </p:nvGraphicFramePr>
        <p:xfrm>
          <a:off x="1187624" y="2060848"/>
          <a:ext cx="5961380" cy="3753877"/>
        </p:xfrm>
        <a:graphic>
          <a:graphicData uri="http://schemas.openxmlformats.org/drawingml/2006/table">
            <a:tbl>
              <a:tblPr firstRow="1" firstCol="1" bandRow="1"/>
              <a:tblGrid>
                <a:gridCol w="1797050"/>
                <a:gridCol w="1350645"/>
                <a:gridCol w="1438275"/>
                <a:gridCol w="1375410"/>
              </a:tblGrid>
              <a:tr h="708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Симбол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структуре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елемента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Број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протона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Број</a:t>
                      </a: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електрона</a:t>
                      </a:r>
                      <a:endParaRPr lang="en-US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2000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Масени број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9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aseline="30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aseline="30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aseline="30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Na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4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 C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05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sr-Cyrl-BA" sz="3600" dirty="0" smtClean="0">
                <a:solidFill>
                  <a:srgbClr val="FF0000"/>
                </a:solidFill>
              </a:rPr>
              <a:t>Ко може више!</a:t>
            </a:r>
            <a:br>
              <a:rPr lang="sr-Cyrl-BA" sz="3600" dirty="0" smtClean="0">
                <a:solidFill>
                  <a:srgbClr val="FF0000"/>
                </a:solidFill>
              </a:rPr>
            </a:br>
            <a:r>
              <a:rPr lang="sr-Cyrl-BA" sz="3600" dirty="0" smtClean="0">
                <a:solidFill>
                  <a:srgbClr val="FF0000"/>
                </a:solidFill>
              </a:rPr>
              <a:t>Вежбамо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Cyrl-BA" dirty="0" smtClean="0"/>
              <a:t>2. Одреди број протона,електрона и неутрона у атомима:</a:t>
            </a:r>
          </a:p>
          <a:p>
            <a:endParaRPr lang="sr-Cyrl-BA" dirty="0"/>
          </a:p>
          <a:p>
            <a:pPr marL="0" indent="0">
              <a:buNone/>
            </a:pPr>
            <a:r>
              <a:rPr lang="sr-Cyrl-BA" dirty="0" smtClean="0"/>
              <a:t>а. Кисеоника (</a:t>
            </a:r>
            <a:r>
              <a:rPr lang="en-US" dirty="0" smtClean="0"/>
              <a:t>O</a:t>
            </a:r>
            <a:r>
              <a:rPr lang="sr-Cyrl-BA" dirty="0" smtClean="0"/>
              <a:t>)    А= 16     </a:t>
            </a:r>
            <a:r>
              <a:rPr lang="en-US" dirty="0" smtClean="0"/>
              <a:t>Z</a:t>
            </a:r>
            <a:r>
              <a:rPr lang="sr-Cyrl-BA" dirty="0" smtClean="0"/>
              <a:t>= 8</a:t>
            </a:r>
          </a:p>
          <a:p>
            <a:endParaRPr lang="sr-Cyrl-BA" dirty="0"/>
          </a:p>
          <a:p>
            <a:pPr marL="0" indent="0">
              <a:buNone/>
            </a:pPr>
            <a:r>
              <a:rPr lang="sr-Cyrl-BA" dirty="0" smtClean="0"/>
              <a:t>б.Флуора  ( </a:t>
            </a:r>
            <a:r>
              <a:rPr lang="en-US" dirty="0" smtClean="0"/>
              <a:t>F</a:t>
            </a:r>
            <a:r>
              <a:rPr lang="sr-Cyrl-BA" dirty="0"/>
              <a:t>)</a:t>
            </a:r>
            <a:r>
              <a:rPr lang="sr-Cyrl-BA" dirty="0" smtClean="0"/>
              <a:t>           А= 19  </a:t>
            </a:r>
            <a:r>
              <a:rPr lang="en-US" dirty="0" smtClean="0"/>
              <a:t> </a:t>
            </a:r>
            <a:r>
              <a:rPr lang="sr-Cyrl-BA" dirty="0" smtClean="0"/>
              <a:t>    </a:t>
            </a:r>
            <a:r>
              <a:rPr lang="en-US" dirty="0" smtClean="0"/>
              <a:t>Z</a:t>
            </a:r>
            <a:r>
              <a:rPr lang="sr-Cyrl-BA" dirty="0" smtClean="0"/>
              <a:t>= 9</a:t>
            </a:r>
          </a:p>
          <a:p>
            <a:pPr marL="0" indent="0">
              <a:buNone/>
            </a:pPr>
            <a:endParaRPr lang="sr-Cyrl-BA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p+ </a:t>
            </a:r>
            <a:r>
              <a:rPr lang="sr-Cyrl-BA" dirty="0" smtClean="0">
                <a:solidFill>
                  <a:srgbClr val="FF0000"/>
                </a:solidFill>
              </a:rPr>
              <a:t>=?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sr-Cyrl-BA" dirty="0" smtClean="0">
                <a:solidFill>
                  <a:srgbClr val="FFC000"/>
                </a:solidFill>
              </a:rPr>
              <a:t>е</a:t>
            </a:r>
            <a:r>
              <a:rPr lang="en-US" dirty="0" smtClean="0">
                <a:solidFill>
                  <a:srgbClr val="FFC000"/>
                </a:solidFill>
              </a:rPr>
              <a:t>-</a:t>
            </a:r>
            <a:r>
              <a:rPr lang="sr-Cyrl-BA" dirty="0" smtClean="0">
                <a:solidFill>
                  <a:srgbClr val="FFC000"/>
                </a:solidFill>
              </a:rPr>
              <a:t>=?</a:t>
            </a:r>
            <a:endParaRPr lang="en-US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n</a:t>
            </a:r>
            <a:r>
              <a:rPr lang="en-US" sz="1200" dirty="0" smtClean="0">
                <a:solidFill>
                  <a:srgbClr val="00B0F0"/>
                </a:solidFill>
              </a:rPr>
              <a:t>o</a:t>
            </a:r>
            <a:r>
              <a:rPr lang="sr-Cyrl-BA" dirty="0" smtClean="0">
                <a:solidFill>
                  <a:srgbClr val="00B0F0"/>
                </a:solidFill>
              </a:rPr>
              <a:t>=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sr-Cyrl-BA" dirty="0" smtClean="0">
                <a:solidFill>
                  <a:srgbClr val="00B0F0"/>
                </a:solidFill>
              </a:rPr>
              <a:t>?</a:t>
            </a:r>
            <a:r>
              <a:rPr lang="en-US" dirty="0" smtClean="0">
                <a:solidFill>
                  <a:srgbClr val="00B0F0"/>
                </a:solidFill>
              </a:rPr>
              <a:t>     </a:t>
            </a:r>
            <a:r>
              <a:rPr lang="sr-Cyrl-BA" dirty="0" smtClean="0">
                <a:solidFill>
                  <a:srgbClr val="00B0F0"/>
                </a:solidFill>
              </a:rPr>
              <a:t>    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79712" y="5352865"/>
            <a:ext cx="1584176" cy="8124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0B0F0"/>
                </a:solidFill>
              </a:rPr>
              <a:t>n</a:t>
            </a:r>
            <a:r>
              <a:rPr lang="en-US" sz="1400" dirty="0">
                <a:solidFill>
                  <a:srgbClr val="00B0F0"/>
                </a:solidFill>
              </a:rPr>
              <a:t>0</a:t>
            </a:r>
            <a:r>
              <a:rPr lang="sr-Cyrl-BA" sz="3200" dirty="0"/>
              <a:t>=</a:t>
            </a:r>
            <a:r>
              <a:rPr lang="en-US" sz="3200" dirty="0"/>
              <a:t> A-Z</a:t>
            </a:r>
            <a:endParaRPr lang="sr-Cyrl-BA" sz="32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01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BA" dirty="0" smtClean="0"/>
              <a:t>Браво,децо!!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501008"/>
            <a:ext cx="5112568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789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313</Words>
  <Application>Microsoft Office PowerPoint</Application>
  <PresentationFormat>On-screen Show (4:3)</PresentationFormat>
  <Paragraphs>91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Хемија за 7.разред</vt:lpstr>
      <vt:lpstr>Атомски број (редни број)-Z</vt:lpstr>
      <vt:lpstr>PowerPoint Presentation</vt:lpstr>
      <vt:lpstr>  ГРАЂА АТОМА</vt:lpstr>
      <vt:lpstr>Масени број-А</vt:lpstr>
      <vt:lpstr> Питање:  А,где је на слици приказан масени број магнезијума-Mg ? </vt:lpstr>
      <vt:lpstr>1.Размисли и одговори:</vt:lpstr>
      <vt:lpstr>Ко може више! Вежбамо </vt:lpstr>
      <vt:lpstr>Браво,децо!!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Хемија за 7.разред</dc:title>
  <dc:creator>Desanka</dc:creator>
  <cp:lastModifiedBy>Desanka</cp:lastModifiedBy>
  <cp:revision>21</cp:revision>
  <dcterms:created xsi:type="dcterms:W3CDTF">2020-03-24T17:54:31Z</dcterms:created>
  <dcterms:modified xsi:type="dcterms:W3CDTF">2020-04-05T09:17:17Z</dcterms:modified>
</cp:coreProperties>
</file>