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4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A94545"/>
    <a:srgbClr val="9900CC"/>
    <a:srgbClr val="FF9900"/>
    <a:srgbClr val="D99B01"/>
    <a:srgbClr val="FF66CC"/>
    <a:srgbClr val="FF67AC"/>
    <a:srgbClr val="CC0099"/>
    <a:srgbClr val="FFDC47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38" autoAdjust="0"/>
  </p:normalViewPr>
  <p:slideViewPr>
    <p:cSldViewPr>
      <p:cViewPr varScale="1">
        <p:scale>
          <a:sx n="93" d="100"/>
          <a:sy n="93" d="100"/>
        </p:scale>
        <p:origin x="73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877160"/>
            <a:ext cx="671902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671902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00" y="3793390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7787955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8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/>
              <a:t>ШОСО „МАРА МАНДИЋ“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СМЕРОВИ У СРЕДЊОЈ ШКОЛИ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71420"/>
            <a:ext cx="7215206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КРОЈЕЊЕ – ШИВЕЊЕ – ПЕГЛАЊЕ</a:t>
            </a:r>
            <a:endParaRPr lang="en-US" b="1" dirty="0"/>
          </a:p>
        </p:txBody>
      </p:sp>
      <p:pic>
        <p:nvPicPr>
          <p:cNvPr id="11" name="Content Placeholder 5" descr="20180517_084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10786" y="903809"/>
            <a:ext cx="2658580" cy="1993935"/>
          </a:xfrm>
          <a:prstGeom prst="rect">
            <a:avLst/>
          </a:prstGeom>
        </p:spPr>
      </p:pic>
      <p:pic>
        <p:nvPicPr>
          <p:cNvPr id="10" name="Content Placeholder 4" descr="20180529_12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16879" y="2859896"/>
            <a:ext cx="2609833" cy="1957375"/>
          </a:xfrm>
          <a:prstGeom prst="rect">
            <a:avLst/>
          </a:prstGeom>
        </p:spPr>
      </p:pic>
      <p:pic>
        <p:nvPicPr>
          <p:cNvPr id="13" name="Content Placeholder 5" descr="20180517_095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63994" y="2787523"/>
            <a:ext cx="2692545" cy="2019409"/>
          </a:xfrm>
          <a:prstGeom prst="rect">
            <a:avLst/>
          </a:prstGeom>
        </p:spPr>
      </p:pic>
      <p:pic>
        <p:nvPicPr>
          <p:cNvPr id="12" name="Content Placeholder 4" descr="20180517_100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170165" y="901883"/>
            <a:ext cx="2643176" cy="1982382"/>
          </a:xfrm>
          <a:prstGeom prst="rect">
            <a:avLst/>
          </a:prstGeom>
        </p:spPr>
      </p:pic>
      <p:pic>
        <p:nvPicPr>
          <p:cNvPr id="15" name="Content Placeholder 5" descr="20180517_0846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81973" y="2625471"/>
            <a:ext cx="2715779" cy="2036834"/>
          </a:xfrm>
          <a:prstGeom prst="rect">
            <a:avLst/>
          </a:prstGeom>
        </p:spPr>
      </p:pic>
      <p:pic>
        <p:nvPicPr>
          <p:cNvPr id="14" name="Content Placeholder 4" descr="20180516_102143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621778" y="782986"/>
            <a:ext cx="2448000" cy="2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-142894"/>
            <a:ext cx="2143140" cy="572644"/>
          </a:xfrm>
        </p:spPr>
        <p:txBody>
          <a:bodyPr>
            <a:normAutofit fontScale="90000"/>
          </a:bodyPr>
          <a:lstStyle/>
          <a:p>
            <a:r>
              <a:rPr lang="sr-Cyrl-RS" sz="1800" b="1" dirty="0" smtClean="0"/>
              <a:t>Матурски радови</a:t>
            </a:r>
            <a:endParaRPr lang="en-US" sz="1800" b="1" dirty="0"/>
          </a:p>
        </p:txBody>
      </p:sp>
      <p:pic>
        <p:nvPicPr>
          <p:cNvPr id="16" name="Content Placeholder 4" descr="20180530_154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93076" y="678644"/>
            <a:ext cx="2571769" cy="2071703"/>
          </a:xfrm>
          <a:prstGeom prst="rect">
            <a:avLst/>
          </a:prstGeom>
        </p:spPr>
      </p:pic>
      <p:pic>
        <p:nvPicPr>
          <p:cNvPr id="17" name="Content Placeholder 5" descr="20180530_155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98714" y="3030475"/>
            <a:ext cx="2571751" cy="2082962"/>
          </a:xfrm>
          <a:prstGeom prst="rect">
            <a:avLst/>
          </a:prstGeom>
        </p:spPr>
      </p:pic>
      <p:pic>
        <p:nvPicPr>
          <p:cNvPr id="18" name="Content Placeholder 4" descr="DSCF0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681045"/>
            <a:ext cx="2806692" cy="2105019"/>
          </a:xfrm>
          <a:prstGeom prst="rect">
            <a:avLst/>
          </a:prstGeom>
        </p:spPr>
      </p:pic>
      <p:pic>
        <p:nvPicPr>
          <p:cNvPr id="19" name="Content Placeholder 5" descr="DSCF0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819077"/>
            <a:ext cx="2908753" cy="2181565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4500562" y="-142894"/>
            <a:ext cx="2286016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Производи за кућу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pic>
        <p:nvPicPr>
          <p:cNvPr id="21" name="Content Placeholder 4" descr="DSCF09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642924"/>
            <a:ext cx="1903803" cy="2538404"/>
          </a:xfrm>
          <a:prstGeom prst="rect">
            <a:avLst/>
          </a:prstGeom>
        </p:spPr>
      </p:pic>
      <p:pic>
        <p:nvPicPr>
          <p:cNvPr id="22" name="Content Placeholder 5" descr="DSCF09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214692"/>
            <a:ext cx="1949848" cy="1462386"/>
          </a:xfrm>
          <a:prstGeom prst="rect">
            <a:avLst/>
          </a:prstGeom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7572396" y="-142894"/>
            <a:ext cx="2143140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И</a:t>
            </a:r>
            <a:r>
              <a:rPr kumimoji="0" lang="sr-Cyrl-R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грачке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 descr="20180427_122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57274" y="2857584"/>
            <a:ext cx="2571768" cy="2000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-71456"/>
            <a:ext cx="7215206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РЕПУБЛИЧКА ТАКМИЧЕЊА</a:t>
            </a:r>
            <a:endParaRPr lang="en-US" b="1" dirty="0"/>
          </a:p>
        </p:txBody>
      </p:sp>
      <p:pic>
        <p:nvPicPr>
          <p:cNvPr id="16" name="Content Placeholder 4" descr="20180427_122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75031" y="732035"/>
            <a:ext cx="2571766" cy="1964916"/>
          </a:xfrm>
          <a:prstGeom prst="rect">
            <a:avLst/>
          </a:prstGeom>
        </p:spPr>
      </p:pic>
      <p:pic>
        <p:nvPicPr>
          <p:cNvPr id="18" name="Content Placeholder 4" descr="DSCF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200" y="500048"/>
            <a:ext cx="2520940" cy="1890705"/>
          </a:xfrm>
          <a:prstGeom prst="rect">
            <a:avLst/>
          </a:prstGeom>
        </p:spPr>
      </p:pic>
      <p:pic>
        <p:nvPicPr>
          <p:cNvPr id="20" name="Content Placeholder 9" descr="IMG-e8c6923ce65d60bccf5a6e2a644b61f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8678" y="2442241"/>
            <a:ext cx="2861593" cy="270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mira\Takmicenja\IMG_20190513_142514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428874"/>
            <a:ext cx="212376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ira\Takmicenja\DSCF09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24" y="500048"/>
            <a:ext cx="2434308" cy="18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826" y="142858"/>
            <a:ext cx="7715272" cy="572644"/>
          </a:xfrm>
        </p:spPr>
        <p:txBody>
          <a:bodyPr>
            <a:noAutofit/>
          </a:bodyPr>
          <a:lstStyle/>
          <a:p>
            <a:r>
              <a:rPr lang="sr-Cyrl-RS" sz="4600" dirty="0" smtClean="0"/>
              <a:t>ЦВЕЋАР-ВРТЛАР</a:t>
            </a:r>
            <a:endParaRPr lang="en-US" sz="4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8860" y="1489563"/>
            <a:ext cx="5955495" cy="3511061"/>
          </a:xfrm>
        </p:spPr>
        <p:txBody>
          <a:bodyPr/>
          <a:lstStyle/>
          <a:p>
            <a:r>
              <a:rPr lang="sr-Cyrl-RS" dirty="0" smtClean="0"/>
              <a:t>Технологија рада;</a:t>
            </a:r>
            <a:endParaRPr lang="en-US" dirty="0" smtClean="0"/>
          </a:p>
          <a:p>
            <a:r>
              <a:rPr lang="sr-Cyrl-RS" dirty="0" smtClean="0"/>
              <a:t>Основе биљне производње.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57422" y="1000114"/>
            <a:ext cx="5955495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С</a:t>
            </a: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тручни предмети: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357422" y="3214692"/>
            <a:ext cx="5955495" cy="10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Практична</a:t>
            </a:r>
            <a:r>
              <a:rPr kumimoji="0" lang="sr-Cyrl-RS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 настава се организује у школским пластеницима, дворишту и учионици.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71420"/>
            <a:ext cx="7215206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ПРОИЗВОДЊА</a:t>
            </a:r>
            <a:endParaRPr lang="en-US" b="1" dirty="0"/>
          </a:p>
        </p:txBody>
      </p:sp>
      <p:pic>
        <p:nvPicPr>
          <p:cNvPr id="16" name="Content Placeholder 9" descr="IMG_20170301_113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2078" y="642924"/>
            <a:ext cx="218560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G_20180130_11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000378"/>
            <a:ext cx="2909449" cy="20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D:\marijana\Skola prva generacija\Slike za portfolio stara generacija\26.05.2014\IMAG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6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IMG_20180427_085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357436"/>
            <a:ext cx="2357454" cy="176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IMG-6a091ad84884c2a8bfdc805b7d38a805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42858"/>
            <a:ext cx="1427772" cy="182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MG_20170405_0959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000246"/>
            <a:ext cx="13836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icture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3643320"/>
            <a:ext cx="181861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71420"/>
            <a:ext cx="7215206" cy="572644"/>
          </a:xfrm>
        </p:spPr>
        <p:txBody>
          <a:bodyPr>
            <a:noAutofit/>
          </a:bodyPr>
          <a:lstStyle/>
          <a:p>
            <a:r>
              <a:rPr lang="sr-Cyrl-RS" sz="1900" b="1" dirty="0" smtClean="0"/>
              <a:t>ОДРЖАВАЊЕ И ОПЛЕМЕЊИВАЊЕ ЗЕЛЕНИХ ПОВРШИНА</a:t>
            </a:r>
            <a:endParaRPr lang="en-US" sz="1900" b="1" dirty="0"/>
          </a:p>
        </p:txBody>
      </p:sp>
      <p:pic>
        <p:nvPicPr>
          <p:cNvPr id="23" name="Content Placeholder 3" descr="Photo1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714362"/>
            <a:ext cx="2143140" cy="165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G:\cvecar vrtlarNew folder\Photo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646" y="714362"/>
            <a:ext cx="2002354" cy="165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500312"/>
            <a:ext cx="1523999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70919_083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785800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G:\cvecar vrtlarNew folder\Photo1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1" y="2214560"/>
            <a:ext cx="295753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G:\cvecar vrtlarNew folder\Photo1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928808"/>
            <a:ext cx="2034004" cy="160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Users\Kalkan\Desktop\Fon\IMG-82ae759c666d77942108e6e11abee9fd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494759"/>
            <a:ext cx="2198321" cy="164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71420"/>
            <a:ext cx="7215206" cy="572644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ТАКМИЧЕЊА-ЕКСКУРЗИЈЕ-РАДОВИ</a:t>
            </a:r>
            <a:endParaRPr lang="en-US" sz="2800" b="1" dirty="0"/>
          </a:p>
        </p:txBody>
      </p:sp>
      <p:pic>
        <p:nvPicPr>
          <p:cNvPr id="11" name="Picture 4" descr="D:\marijana\Marijana 2016-2017\Cetvrta generacija\12.05.2017. Takmicenje cvecara\20170512_10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24"/>
            <a:ext cx="2615495" cy="147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marijana\Skola treca generacija\20.05.2016-Takmicenje Sremska Mitrovica\20160520_15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22"/>
            <a:ext cx="820970" cy="145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Kalkan\Desktop\Skola 2018-2019\Шеста генерација\24.05.2019.-Такмичење-Суботица\IMG_20190524_122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071684"/>
            <a:ext cx="1214446" cy="161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60601_121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6980" y="785800"/>
            <a:ext cx="266702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DSC_01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449569"/>
            <a:ext cx="1515336" cy="269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14.04.2014 poseta ZOO-VR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1785932"/>
            <a:ext cx="186071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28" y="3556332"/>
            <a:ext cx="2111124" cy="158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Picture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642924"/>
            <a:ext cx="107371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Picture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7978" y="2214560"/>
            <a:ext cx="109027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Picture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00232" y="3711288"/>
            <a:ext cx="1745623" cy="1432212"/>
          </a:xfrm>
          <a:prstGeom prst="rect">
            <a:avLst/>
          </a:prstGeom>
        </p:spPr>
      </p:pic>
      <p:pic>
        <p:nvPicPr>
          <p:cNvPr id="20" name="Picture 19" descr="Picture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7620" y="3433827"/>
            <a:ext cx="1145585" cy="17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71420"/>
            <a:ext cx="7215206" cy="572644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ИЗЛОЖБЕ ЦВЕЋАРА И ТЕКСТИЛАЦА</a:t>
            </a:r>
            <a:endParaRPr lang="en-US" sz="2800" b="1" dirty="0"/>
          </a:p>
        </p:txBody>
      </p:sp>
      <p:pic>
        <p:nvPicPr>
          <p:cNvPr id="16" name="Picture 4" descr="C:\Users\Kalkan\Desktop\Skola 2018-2019\Шеста генерација\Izlozba-8. mart\IMG-5b49f6c37fa6b27f65a05600ff81d1b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14" y="2786064"/>
            <a:ext cx="4190998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G_20171215_105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642924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13" descr="20160428_1021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14942" y="642924"/>
            <a:ext cx="393702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Content Placeholder 9" descr="20171215_124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786064"/>
            <a:ext cx="3143271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kolaef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" y="1443371"/>
            <a:ext cx="4929221" cy="370012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286348" y="3357568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Цара Душана 34, Панчево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286348" y="3643320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тел: 013 353-284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286348" y="3929072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w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eb: www.maramandic.edu.rs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286348" y="4214824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и</a:t>
            </a:r>
            <a:r>
              <a:rPr kumimoji="0" lang="sr-Cyrl-R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мејл: 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info@maramandic.edu.rs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6346" y="4429156"/>
            <a:ext cx="4429124" cy="7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FB</a:t>
            </a:r>
            <a:r>
              <a:rPr kumimoji="0" lang="sr-Cyrl-R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: </a:t>
            </a:r>
            <a:r>
              <a:rPr lang="sr-Latn-C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www.facebook.com/skolavelikogsrca/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31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928808"/>
            <a:ext cx="7787955" cy="64294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Школа је са радом почела 1967. године</a:t>
            </a:r>
            <a:r>
              <a:rPr lang="sr-Latn-RS" dirty="0" smtClean="0"/>
              <a:t>.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O</a:t>
            </a:r>
            <a:r>
              <a:rPr lang="sr-Cyrl-RS" dirty="0" smtClean="0"/>
              <a:t>бразован </a:t>
            </a:r>
            <a:r>
              <a:rPr lang="sr-Latn-RS" dirty="0" smtClean="0"/>
              <a:t>je </a:t>
            </a:r>
            <a:r>
              <a:rPr lang="sr-Cyrl-RS" dirty="0" smtClean="0"/>
              <a:t>велики број: 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43188"/>
            <a:ext cx="8246070" cy="213786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720" y="2788699"/>
            <a:ext cx="8246070" cy="199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Обућара, кројача, лимара, бравара, бродара, крзнара, молера, тапетара, армирача, цвећара, столара, фарбара...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57304"/>
            <a:ext cx="8643997" cy="5964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Данас се настава у средњој школи остварује кроз три образовна профила: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22470"/>
            <a:ext cx="8246070" cy="3206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2844" y="2071684"/>
            <a:ext cx="8786874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Лимар (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трогодишње школовање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);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Dubai" panose="020B0503030403030204" pitchFamily="34" charset="-78"/>
              </a:rPr>
              <a:t>Конфекцијски шивач (</a:t>
            </a:r>
            <a:r>
              <a:rPr lang="sr-Cyrl-RS" sz="2400" dirty="0" smtClean="0">
                <a:solidFill>
                  <a:schemeClr val="bg1"/>
                </a:solidFill>
                <a:latin typeface="Dubai" panose="020B0503030403030204" pitchFamily="34" charset="-78"/>
              </a:rPr>
              <a:t>трогодишње школовање</a:t>
            </a:r>
            <a:r>
              <a:rPr lang="sr-Cyrl-RS" sz="2800" dirty="0" smtClean="0">
                <a:solidFill>
                  <a:schemeClr val="bg1"/>
                </a:solidFill>
                <a:latin typeface="Dubai" panose="020B0503030403030204" pitchFamily="34" charset="-78"/>
              </a:rPr>
              <a:t>);</a:t>
            </a:r>
            <a:endParaRPr lang="en-US" sz="2800" dirty="0" smtClean="0">
              <a:solidFill>
                <a:schemeClr val="bg1"/>
              </a:solidFill>
              <a:latin typeface="Dubai" panose="020B0503030403030204" pitchFamily="34" charset="-7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800" dirty="0" smtClean="0">
                <a:solidFill>
                  <a:schemeClr val="bg1"/>
                </a:solidFill>
                <a:latin typeface="Dubai" panose="020B0503030403030204" pitchFamily="34" charset="-78"/>
              </a:rPr>
              <a:t>Цвећар-вртлар (</a:t>
            </a:r>
            <a:r>
              <a:rPr lang="sr-Cyrl-RS" sz="2400" dirty="0" smtClean="0">
                <a:solidFill>
                  <a:schemeClr val="bg1"/>
                </a:solidFill>
                <a:latin typeface="Dubai" panose="020B0503030403030204" pitchFamily="34" charset="-78"/>
              </a:rPr>
              <a:t>двогодишње школовање</a:t>
            </a:r>
            <a:r>
              <a:rPr lang="sr-Cyrl-RS" sz="2800" dirty="0" smtClean="0">
                <a:solidFill>
                  <a:schemeClr val="bg1"/>
                </a:solidFill>
                <a:latin typeface="Dubai" panose="020B0503030403030204" pitchFamily="34" charset="-78"/>
              </a:rPr>
              <a:t>).</a:t>
            </a:r>
            <a:endParaRPr lang="en-US" sz="2800" dirty="0" smtClean="0">
              <a:solidFill>
                <a:schemeClr val="bg1"/>
              </a:solidFill>
              <a:latin typeface="Dubai" panose="020B0503030403030204" pitchFamily="34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3" y="3571882"/>
            <a:ext cx="8143932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За сва три занимања: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3700" dirty="0" smtClean="0">
                <a:solidFill>
                  <a:schemeClr val="bg1"/>
                </a:solidFill>
                <a:latin typeface="Dubai" panose="020B0503030403030204" pitchFamily="34" charset="-78"/>
              </a:rPr>
              <a:t>Теоријска настава се одвија два дана недељно;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3700" dirty="0" smtClean="0">
                <a:solidFill>
                  <a:schemeClr val="bg1"/>
                </a:solidFill>
                <a:latin typeface="Dubai" panose="020B0503030403030204" pitchFamily="34" charset="-78"/>
              </a:rPr>
              <a:t>Практична настава се одвија три дана недељно</a:t>
            </a:r>
            <a:r>
              <a:rPr lang="sr-Cyrl-RS" sz="3600" dirty="0" smtClean="0">
                <a:solidFill>
                  <a:schemeClr val="bg1"/>
                </a:solidFill>
                <a:latin typeface="Dubai" panose="020B0503030403030204" pitchFamily="34" charset="-78"/>
              </a:rPr>
              <a:t>.</a:t>
            </a:r>
            <a:endParaRPr lang="en-US" sz="3600" dirty="0" smtClean="0">
              <a:solidFill>
                <a:schemeClr val="bg1"/>
              </a:solidFill>
              <a:latin typeface="Dubai" panose="020B0503030403030204" pitchFamily="34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57304"/>
            <a:ext cx="8643997" cy="5964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Заједнички (општи) предмети у средњој школи: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22470"/>
            <a:ext cx="8246070" cy="3206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2844" y="2357436"/>
            <a:ext cx="8786874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Српски</a:t>
            </a:r>
            <a:r>
              <a:rPr kumimoji="0" lang="sr-Cyrl-R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 језик и књижевност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+mn-cs"/>
              </a:rPr>
              <a:t>;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Dubai" panose="020B0503030403030204" pitchFamily="34" charset="-78"/>
              </a:rPr>
              <a:t>Математика;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Dubai" panose="020B0503030403030204" pitchFamily="34" charset="-78"/>
              </a:rPr>
              <a:t>Физичко васпитање;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Dubai" panose="020B0503030403030204" pitchFamily="34" charset="-78"/>
              </a:rPr>
              <a:t>Уређење друштва;</a:t>
            </a:r>
            <a:endParaRPr lang="en-US" sz="2000" dirty="0" smtClean="0">
              <a:solidFill>
                <a:schemeClr val="bg1"/>
              </a:solidFill>
              <a:latin typeface="Dubai" panose="020B0503030403030204" pitchFamily="34" charset="-7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Dubai" panose="020B0503030403030204" pitchFamily="34" charset="-78"/>
              </a:rPr>
              <a:t>Изборни предмети - Грађанско васпитање и Верска настава.</a:t>
            </a:r>
            <a:endParaRPr lang="en-US" sz="2000" dirty="0" smtClean="0">
              <a:solidFill>
                <a:schemeClr val="bg1"/>
              </a:solidFill>
              <a:latin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142858"/>
            <a:ext cx="5955495" cy="572644"/>
          </a:xfrm>
        </p:spPr>
        <p:txBody>
          <a:bodyPr>
            <a:noAutofit/>
          </a:bodyPr>
          <a:lstStyle/>
          <a:p>
            <a:r>
              <a:rPr lang="sr-Cyrl-RS" sz="4800" dirty="0" smtClean="0"/>
              <a:t>ЛИМАРИ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8860" y="1489563"/>
            <a:ext cx="5955495" cy="3511061"/>
          </a:xfrm>
        </p:spPr>
        <p:txBody>
          <a:bodyPr/>
          <a:lstStyle/>
          <a:p>
            <a:r>
              <a:rPr lang="sr-Cyrl-RS" dirty="0" smtClean="0"/>
              <a:t>Материјали и обрада метала;</a:t>
            </a:r>
            <a:endParaRPr lang="en-US" dirty="0" smtClean="0"/>
          </a:p>
          <a:p>
            <a:r>
              <a:rPr lang="sr-Cyrl-RS" dirty="0" smtClean="0"/>
              <a:t>Технологија рада;</a:t>
            </a:r>
            <a:endParaRPr lang="en-US" dirty="0" smtClean="0"/>
          </a:p>
          <a:p>
            <a:r>
              <a:rPr lang="sr-Cyrl-RS" dirty="0" smtClean="0"/>
              <a:t>Основе машинства;</a:t>
            </a:r>
            <a:endParaRPr lang="en-US" dirty="0" smtClean="0"/>
          </a:p>
          <a:p>
            <a:r>
              <a:rPr lang="sr-Cyrl-RS" dirty="0" smtClean="0"/>
              <a:t>Техничко цртање са машинским елементима.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57422" y="1000114"/>
            <a:ext cx="5955495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Стручни предмети: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357422" y="4000510"/>
            <a:ext cx="5955495" cy="10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Практична</a:t>
            </a:r>
            <a:r>
              <a:rPr kumimoji="0" lang="sr-Cyrl-RS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 настава се организује у отвореној привреди.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84" y="71420"/>
            <a:ext cx="5955495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ПРАКСА</a:t>
            </a:r>
            <a:endParaRPr lang="en-US" b="1" dirty="0"/>
          </a:p>
        </p:txBody>
      </p:sp>
      <p:pic>
        <p:nvPicPr>
          <p:cNvPr id="7" name="Picture 6" descr="Picture 16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58"/>
            <a:ext cx="1839542" cy="30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 1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71420"/>
            <a:ext cx="2314563" cy="38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827" y="615966"/>
            <a:ext cx="2074421" cy="34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_000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446" y="3286130"/>
            <a:ext cx="29208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84" y="-18"/>
            <a:ext cx="5955495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САЈМОВИ</a:t>
            </a:r>
            <a:endParaRPr lang="en-US" b="1" dirty="0"/>
          </a:p>
        </p:txBody>
      </p:sp>
      <p:pic>
        <p:nvPicPr>
          <p:cNvPr id="10" name="Picture 9" descr="sajam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6"/>
            <a:ext cx="2571549" cy="19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ajam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71486"/>
            <a:ext cx="3071834" cy="230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ajam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85998"/>
            <a:ext cx="2643206" cy="19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ajam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786064"/>
            <a:ext cx="3024195" cy="226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84" y="-18"/>
            <a:ext cx="5955495" cy="57264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ТАКМИЧЕЊА</a:t>
            </a:r>
            <a:endParaRPr lang="en-US" b="1" dirty="0"/>
          </a:p>
        </p:txBody>
      </p:sp>
      <p:pic>
        <p:nvPicPr>
          <p:cNvPr id="8" name="Content Placeholder 5" descr="meg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5074" y="142858"/>
            <a:ext cx="2857520" cy="2143557"/>
          </a:xfrm>
          <a:prstGeom prst="rect">
            <a:avLst/>
          </a:prstGeom>
        </p:spPr>
      </p:pic>
      <p:pic>
        <p:nvPicPr>
          <p:cNvPr id="9" name="Content Placeholder 3" descr="diplomaME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54858" y="571487"/>
            <a:ext cx="1919810" cy="2714644"/>
          </a:xfrm>
          <a:prstGeom prst="rect">
            <a:avLst/>
          </a:prstGeom>
        </p:spPr>
      </p:pic>
      <p:pic>
        <p:nvPicPr>
          <p:cNvPr id="14" name="Content Placeholder 3" descr="radan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19528" y="571486"/>
            <a:ext cx="1874935" cy="2500330"/>
          </a:xfrm>
          <a:prstGeom prst="rect">
            <a:avLst/>
          </a:prstGeom>
        </p:spPr>
      </p:pic>
      <p:pic>
        <p:nvPicPr>
          <p:cNvPr id="15" name="Content Placeholder 3" descr="diplomaradan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86644" y="2428874"/>
            <a:ext cx="1857356" cy="2621244"/>
          </a:xfrm>
          <a:prstGeom prst="rect">
            <a:avLst/>
          </a:prstGeom>
        </p:spPr>
      </p:pic>
      <p:pic>
        <p:nvPicPr>
          <p:cNvPr id="16" name="Content Placeholder 3" descr="DSCF794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00694" y="2428874"/>
            <a:ext cx="1715531" cy="2576004"/>
          </a:xfrm>
          <a:prstGeom prst="rect">
            <a:avLst/>
          </a:prstGeom>
        </p:spPr>
      </p:pic>
      <p:pic>
        <p:nvPicPr>
          <p:cNvPr id="2050" name="Picture 2" descr="D:\MARA MANDIC\Prezentacija smerova\2018\tc\tc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090390"/>
            <a:ext cx="2809868" cy="19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826" y="142858"/>
            <a:ext cx="7715272" cy="572644"/>
          </a:xfrm>
        </p:spPr>
        <p:txBody>
          <a:bodyPr>
            <a:noAutofit/>
          </a:bodyPr>
          <a:lstStyle/>
          <a:p>
            <a:r>
              <a:rPr lang="sr-Cyrl-RS" sz="4600" dirty="0" smtClean="0"/>
              <a:t>КОНФЕКЦИЈСКИ ШИВАЧ</a:t>
            </a:r>
            <a:endParaRPr lang="en-US" sz="4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8860" y="1489563"/>
            <a:ext cx="5955495" cy="3511061"/>
          </a:xfrm>
        </p:spPr>
        <p:txBody>
          <a:bodyPr/>
          <a:lstStyle/>
          <a:p>
            <a:r>
              <a:rPr lang="sr-Cyrl-RS" dirty="0" smtClean="0"/>
              <a:t>Текстилна влакна;</a:t>
            </a:r>
            <a:endParaRPr lang="en-US" dirty="0" smtClean="0"/>
          </a:p>
          <a:p>
            <a:r>
              <a:rPr lang="sr-Cyrl-RS" dirty="0" smtClean="0"/>
              <a:t>Познавање материјала;</a:t>
            </a:r>
            <a:endParaRPr lang="en-US" dirty="0" smtClean="0"/>
          </a:p>
          <a:p>
            <a:r>
              <a:rPr lang="sr-Cyrl-RS" dirty="0" smtClean="0"/>
              <a:t>Машине и алати;</a:t>
            </a:r>
            <a:endParaRPr lang="en-US" dirty="0" smtClean="0"/>
          </a:p>
          <a:p>
            <a:r>
              <a:rPr lang="sr-Cyrl-RS" dirty="0" smtClean="0"/>
              <a:t>Технологија шивења.</a:t>
            </a: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57422" y="1000114"/>
            <a:ext cx="5955495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ea typeface="+mj-ea"/>
                <a:cs typeface="+mj-cs"/>
              </a:rPr>
              <a:t>С</a:t>
            </a: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тручни предмети: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357422" y="3786196"/>
            <a:ext cx="5955495" cy="10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Практична</a:t>
            </a:r>
            <a:r>
              <a:rPr kumimoji="0" lang="sr-Cyrl-RS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j-ea"/>
                <a:cs typeface="+mj-cs"/>
              </a:rPr>
              <a:t> настава се организује у текстилној радионици.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248</Words>
  <Application>Microsoft Office PowerPoint</Application>
  <PresentationFormat>On-screen Show (16:9)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Dubai</vt:lpstr>
      <vt:lpstr>Office Theme</vt:lpstr>
      <vt:lpstr>ШОСО „МАРА МАНДИЋ“</vt:lpstr>
      <vt:lpstr>Школа је са радом почела 1967. године.  Oбразован je велики број:  </vt:lpstr>
      <vt:lpstr>Данас се настава у средњој школи остварује кроз три образовна профила: </vt:lpstr>
      <vt:lpstr>Заједнички (општи) предмети у средњој школи: </vt:lpstr>
      <vt:lpstr>ЛИМАРИ</vt:lpstr>
      <vt:lpstr>ПРАКСА</vt:lpstr>
      <vt:lpstr>САЈМОВИ</vt:lpstr>
      <vt:lpstr>ТАКМИЧЕЊА</vt:lpstr>
      <vt:lpstr>КОНФЕКЦИЈСКИ ШИВАЧ</vt:lpstr>
      <vt:lpstr>КРОЈЕЊЕ – ШИВЕЊЕ – ПЕГЛАЊЕ</vt:lpstr>
      <vt:lpstr>Матурски радови</vt:lpstr>
      <vt:lpstr>РЕПУБЛИЧКА ТАКМИЧЕЊА</vt:lpstr>
      <vt:lpstr>ЦВЕЋАР-ВРТЛАР</vt:lpstr>
      <vt:lpstr>ПРОИЗВОДЊА</vt:lpstr>
      <vt:lpstr>ОДРЖАВАЊЕ И ОПЛЕМЕЊИВАЊЕ ЗЕЛЕНИХ ПОВРШИНА</vt:lpstr>
      <vt:lpstr>ТАКМИЧЕЊА-ЕКСКУРЗИЈЕ-РАДОВИ</vt:lpstr>
      <vt:lpstr>ИЗЛОЖБЕ ЦВЕЋАРА И ТЕКСТИЛАЦА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211</cp:revision>
  <dcterms:created xsi:type="dcterms:W3CDTF">2013-08-21T19:17:07Z</dcterms:created>
  <dcterms:modified xsi:type="dcterms:W3CDTF">2019-06-24T15:39:39Z</dcterms:modified>
</cp:coreProperties>
</file>